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51" r:id="rId2"/>
    <p:sldId id="256" r:id="rId3"/>
    <p:sldId id="257" r:id="rId4"/>
    <p:sldId id="258" r:id="rId5"/>
    <p:sldId id="259" r:id="rId6"/>
    <p:sldId id="276" r:id="rId7"/>
    <p:sldId id="260" r:id="rId8"/>
    <p:sldId id="261" r:id="rId9"/>
    <p:sldId id="262" r:id="rId10"/>
    <p:sldId id="263" r:id="rId11"/>
    <p:sldId id="264" r:id="rId12"/>
    <p:sldId id="352" r:id="rId13"/>
    <p:sldId id="265" r:id="rId14"/>
    <p:sldId id="266" r:id="rId15"/>
    <p:sldId id="267" r:id="rId16"/>
    <p:sldId id="268" r:id="rId17"/>
    <p:sldId id="354" r:id="rId18"/>
    <p:sldId id="355" r:id="rId19"/>
    <p:sldId id="358" r:id="rId20"/>
    <p:sldId id="359" r:id="rId21"/>
    <p:sldId id="356" r:id="rId22"/>
    <p:sldId id="357" r:id="rId23"/>
    <p:sldId id="360" r:id="rId24"/>
    <p:sldId id="361" r:id="rId25"/>
    <p:sldId id="362" r:id="rId26"/>
    <p:sldId id="353" r:id="rId27"/>
    <p:sldId id="269" r:id="rId28"/>
    <p:sldId id="270" r:id="rId29"/>
    <p:sldId id="363" r:id="rId30"/>
    <p:sldId id="364" r:id="rId31"/>
    <p:sldId id="365" r:id="rId32"/>
    <p:sldId id="366" r:id="rId33"/>
    <p:sldId id="367" r:id="rId34"/>
    <p:sldId id="368" r:id="rId35"/>
    <p:sldId id="369" r:id="rId36"/>
    <p:sldId id="370" r:id="rId37"/>
    <p:sldId id="371" r:id="rId38"/>
    <p:sldId id="271" r:id="rId39"/>
    <p:sldId id="272" r:id="rId40"/>
    <p:sldId id="273" r:id="rId41"/>
    <p:sldId id="274" r:id="rId42"/>
    <p:sldId id="372" r:id="rId43"/>
    <p:sldId id="373" r:id="rId44"/>
    <p:sldId id="374" r:id="rId45"/>
    <p:sldId id="375" r:id="rId46"/>
    <p:sldId id="376" r:id="rId47"/>
    <p:sldId id="377" r:id="rId48"/>
    <p:sldId id="378" r:id="rId49"/>
    <p:sldId id="379" r:id="rId50"/>
    <p:sldId id="380" r:id="rId51"/>
    <p:sldId id="381" r:id="rId52"/>
    <p:sldId id="275" r:id="rId53"/>
    <p:sldId id="277" r:id="rId54"/>
    <p:sldId id="278" r:id="rId55"/>
    <p:sldId id="279" r:id="rId56"/>
    <p:sldId id="280" r:id="rId57"/>
    <p:sldId id="281" r:id="rId58"/>
    <p:sldId id="306"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244" autoAdjust="0"/>
    <p:restoredTop sz="93857" autoAdjust="0"/>
  </p:normalViewPr>
  <p:slideViewPr>
    <p:cSldViewPr snapToGrid="0">
      <p:cViewPr>
        <p:scale>
          <a:sx n="50" d="100"/>
          <a:sy n="50" d="100"/>
        </p:scale>
        <p:origin x="1536" y="42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1700342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8174024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1915347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3433921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2395569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2255921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1745727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16748572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227129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1958441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A1ABDF2-0336-4A95-B0F0-DB67C948A847}" type="datetimeFigureOut">
              <a:rPr lang="en-IN" smtClean="0"/>
              <a:pPr/>
              <a:t>28-01-2025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1698B6B1-CD9E-4F6A-BCFE-F473AE259641}" type="slidenum">
              <a:rPr lang="en-IN" smtClean="0"/>
              <a:pPr/>
              <a:t>‹#›</a:t>
            </a:fld>
            <a:endParaRPr lang="en-IN"/>
          </a:p>
        </p:txBody>
      </p:sp>
    </p:spTree>
    <p:extLst>
      <p:ext uri="{BB962C8B-B14F-4D97-AF65-F5344CB8AC3E}">
        <p14:creationId xmlns:p14="http://schemas.microsoft.com/office/powerpoint/2010/main" val="1951205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1ABDF2-0336-4A95-B0F0-DB67C948A847}" type="datetimeFigureOut">
              <a:rPr lang="en-IN" smtClean="0"/>
              <a:pPr/>
              <a:t>28-01-2025</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8B6B1-CD9E-4F6A-BCFE-F473AE259641}" type="slidenum">
              <a:rPr lang="en-IN" smtClean="0"/>
              <a:pPr/>
              <a:t>‹#›</a:t>
            </a:fld>
            <a:endParaRPr lang="en-IN"/>
          </a:p>
        </p:txBody>
      </p:sp>
      <p:sp>
        <p:nvSpPr>
          <p:cNvPr id="7" name="Rectangle 6">
            <a:extLst>
              <a:ext uri="{FF2B5EF4-FFF2-40B4-BE49-F238E27FC236}">
                <a16:creationId xmlns:a16="http://schemas.microsoft.com/office/drawing/2014/main" id="{34BF7E29-9ED0-4304-AF7C-0C77CE619A42}"/>
              </a:ext>
            </a:extLst>
          </p:cNvPr>
          <p:cNvSpPr/>
          <p:nvPr userDrawn="1"/>
        </p:nvSpPr>
        <p:spPr>
          <a:xfrm>
            <a:off x="-1" y="6286500"/>
            <a:ext cx="12192001" cy="571500"/>
          </a:xfrm>
          <a:prstGeom prst="rect">
            <a:avLst/>
          </a:prstGeom>
          <a:solidFill>
            <a:srgbClr val="000A30"/>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8" name="TextBox 7">
            <a:extLst>
              <a:ext uri="{FF2B5EF4-FFF2-40B4-BE49-F238E27FC236}">
                <a16:creationId xmlns:a16="http://schemas.microsoft.com/office/drawing/2014/main" id="{7AE061BE-0F71-4A3D-8B14-846172E2E69B}"/>
              </a:ext>
            </a:extLst>
          </p:cNvPr>
          <p:cNvSpPr txBox="1"/>
          <p:nvPr userDrawn="1"/>
        </p:nvSpPr>
        <p:spPr>
          <a:xfrm>
            <a:off x="8143289" y="6387584"/>
            <a:ext cx="3959271" cy="369332"/>
          </a:xfrm>
          <a:prstGeom prst="rect">
            <a:avLst/>
          </a:prstGeom>
          <a:noFill/>
        </p:spPr>
        <p:txBody>
          <a:bodyPr wrap="square" rtlCol="0">
            <a:spAutoFit/>
          </a:bodyPr>
          <a:lstStyle/>
          <a:p>
            <a:r>
              <a:rPr lang="en-IN" b="1" dirty="0">
                <a:solidFill>
                  <a:schemeClr val="bg1"/>
                </a:solidFill>
                <a:latin typeface="+mj-lt"/>
              </a:rPr>
              <a:t>www.cmrit.ac.in</a:t>
            </a:r>
          </a:p>
        </p:txBody>
      </p:sp>
      <p:sp>
        <p:nvSpPr>
          <p:cNvPr id="9" name="Title 6">
            <a:extLst>
              <a:ext uri="{FF2B5EF4-FFF2-40B4-BE49-F238E27FC236}">
                <a16:creationId xmlns:a16="http://schemas.microsoft.com/office/drawing/2014/main" id="{9CF9D5E1-50BF-4561-A6F9-982C5D48F920}"/>
              </a:ext>
            </a:extLst>
          </p:cNvPr>
          <p:cNvSpPr txBox="1">
            <a:spLocks/>
          </p:cNvSpPr>
          <p:nvPr userDrawn="1"/>
        </p:nvSpPr>
        <p:spPr>
          <a:xfrm>
            <a:off x="0" y="6457194"/>
            <a:ext cx="8411609" cy="27641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800" b="1" i="1" dirty="0">
                <a:solidFill>
                  <a:schemeClr val="bg1"/>
                </a:solidFill>
              </a:rPr>
              <a:t>Department of</a:t>
            </a:r>
            <a:r>
              <a:rPr lang="en-US" sz="1800" b="1" dirty="0">
                <a:solidFill>
                  <a:schemeClr val="bg1"/>
                </a:solidFill>
              </a:rPr>
              <a:t> Information Science &amp; Engineering</a:t>
            </a:r>
            <a:endParaRPr lang="en-IN" sz="1800" b="1" dirty="0">
              <a:solidFill>
                <a:schemeClr val="bg1"/>
              </a:solidFill>
            </a:endParaRPr>
          </a:p>
        </p:txBody>
      </p:sp>
      <p:pic>
        <p:nvPicPr>
          <p:cNvPr id="10" name="Picture 9">
            <a:extLst>
              <a:ext uri="{FF2B5EF4-FFF2-40B4-BE49-F238E27FC236}">
                <a16:creationId xmlns:a16="http://schemas.microsoft.com/office/drawing/2014/main" id="{0D0CC388-67E6-40C8-8D55-79C5CAFA049C}"/>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5169" y="14654"/>
            <a:ext cx="1447800" cy="1024847"/>
          </a:xfrm>
          <a:prstGeom prst="rect">
            <a:avLst/>
          </a:prstGeom>
        </p:spPr>
      </p:pic>
    </p:spTree>
    <p:extLst>
      <p:ext uri="{BB962C8B-B14F-4D97-AF65-F5344CB8AC3E}">
        <p14:creationId xmlns:p14="http://schemas.microsoft.com/office/powerpoint/2010/main" val="840777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64544" y="76200"/>
            <a:ext cx="8062912" cy="2514600"/>
          </a:xfrm>
        </p:spPr>
        <p:txBody>
          <a:bodyPr>
            <a:noAutofit/>
          </a:bodyPr>
          <a:lstStyle/>
          <a:p>
            <a:br>
              <a:rPr lang="en-US" sz="6600" b="1" dirty="0">
                <a:solidFill>
                  <a:schemeClr val="accent6">
                    <a:lumMod val="50000"/>
                  </a:schemeClr>
                </a:solidFill>
              </a:rPr>
            </a:br>
            <a:r>
              <a:rPr lang="en-US" b="1" dirty="0">
                <a:solidFill>
                  <a:schemeClr val="accent6">
                    <a:lumMod val="50000"/>
                  </a:schemeClr>
                </a:solidFill>
              </a:rPr>
              <a:t>Form enhancement and validation. Introduction to MERN</a:t>
            </a:r>
            <a:endParaRPr lang="en-GB" sz="6600" b="1" dirty="0">
              <a:solidFill>
                <a:schemeClr val="accent6">
                  <a:lumMod val="50000"/>
                </a:schemeClr>
              </a:solidFill>
              <a:latin typeface="Times New Roman" pitchFamily="18" charset="0"/>
              <a:cs typeface="Times New Roman" pitchFamily="18" charset="0"/>
            </a:endParaRPr>
          </a:p>
        </p:txBody>
      </p:sp>
      <p:sp>
        <p:nvSpPr>
          <p:cNvPr id="3" name="Title 1"/>
          <p:cNvSpPr txBox="1">
            <a:spLocks/>
          </p:cNvSpPr>
          <p:nvPr/>
        </p:nvSpPr>
        <p:spPr>
          <a:xfrm>
            <a:off x="7086600" y="3962400"/>
            <a:ext cx="3352800" cy="1066800"/>
          </a:xfrm>
          <a:prstGeom prst="rect">
            <a:avLst/>
          </a:prstGeom>
        </p:spPr>
        <p:txBody>
          <a:bodyPr vert="horz" lIns="91440" tIns="45720" rIns="91440" bIns="45720" rtlCol="0" anchor="ctr">
            <a:noAutofit/>
          </a:bodyPr>
          <a:lstStyle/>
          <a:p>
            <a:pPr algn="ctr">
              <a:spcBef>
                <a:spcPct val="0"/>
              </a:spcBef>
              <a:defRPr/>
            </a:pPr>
            <a:r>
              <a:rPr lang="en-US" sz="4800" b="1" dirty="0"/>
              <a:t>BIS601</a:t>
            </a:r>
            <a:endParaRPr lang="en-GB" sz="4800" b="1" dirty="0">
              <a:solidFill>
                <a:srgbClr val="FFFF00"/>
              </a:solidFill>
              <a:latin typeface="Times New Roman" pitchFamily="18" charset="0"/>
              <a:ea typeface="+mj-ea"/>
              <a:cs typeface="Times New Roman" pitchFamily="18" charset="0"/>
            </a:endParaRPr>
          </a:p>
        </p:txBody>
      </p:sp>
      <p:sp>
        <p:nvSpPr>
          <p:cNvPr id="4" name="Title 1"/>
          <p:cNvSpPr txBox="1">
            <a:spLocks/>
          </p:cNvSpPr>
          <p:nvPr/>
        </p:nvSpPr>
        <p:spPr>
          <a:xfrm>
            <a:off x="1828800" y="4114800"/>
            <a:ext cx="4876800" cy="990600"/>
          </a:xfrm>
          <a:prstGeom prst="rect">
            <a:avLst/>
          </a:prstGeom>
        </p:spPr>
        <p:txBody>
          <a:bodyPr vert="horz" lIns="91440" tIns="45720" rIns="91440" bIns="45720" rtlCol="0" anchor="ctr">
            <a:noAutofit/>
          </a:bodyPr>
          <a:lstStyle/>
          <a:p>
            <a:pPr algn="ctr">
              <a:spcBef>
                <a:spcPct val="0"/>
              </a:spcBef>
              <a:defRPr/>
            </a:pPr>
            <a:r>
              <a:rPr lang="en-GB" sz="2800" b="1" dirty="0">
                <a:solidFill>
                  <a:srgbClr val="00B0F0"/>
                </a:solidFill>
                <a:latin typeface="Times New Roman" pitchFamily="18" charset="0"/>
                <a:ea typeface="+mj-ea"/>
                <a:cs typeface="Times New Roman" pitchFamily="18" charset="0"/>
              </a:rPr>
              <a:t>Kanika Agrawal, </a:t>
            </a:r>
            <a:r>
              <a:rPr lang="en-GB" sz="2800" b="1" dirty="0" err="1">
                <a:solidFill>
                  <a:srgbClr val="00B0F0"/>
                </a:solidFill>
                <a:latin typeface="Times New Roman" pitchFamily="18" charset="0"/>
                <a:ea typeface="+mj-ea"/>
                <a:cs typeface="Times New Roman" pitchFamily="18" charset="0"/>
              </a:rPr>
              <a:t>Dr.</a:t>
            </a:r>
            <a:r>
              <a:rPr lang="en-GB" sz="2800" b="1" dirty="0">
                <a:solidFill>
                  <a:srgbClr val="00B0F0"/>
                </a:solidFill>
                <a:latin typeface="Times New Roman" pitchFamily="18" charset="0"/>
                <a:ea typeface="+mj-ea"/>
                <a:cs typeface="Times New Roman" pitchFamily="18" charset="0"/>
              </a:rPr>
              <a:t> </a:t>
            </a:r>
            <a:r>
              <a:rPr lang="en-GB" sz="2800" b="1" dirty="0" err="1">
                <a:solidFill>
                  <a:srgbClr val="00B0F0"/>
                </a:solidFill>
                <a:latin typeface="Times New Roman" pitchFamily="18" charset="0"/>
                <a:ea typeface="+mj-ea"/>
                <a:cs typeface="Times New Roman" pitchFamily="18" charset="0"/>
              </a:rPr>
              <a:t>Susheelemma</a:t>
            </a:r>
            <a:r>
              <a:rPr lang="en-GB" sz="2800" b="1" dirty="0">
                <a:solidFill>
                  <a:srgbClr val="00B0F0"/>
                </a:solidFill>
                <a:latin typeface="Times New Roman" pitchFamily="18" charset="0"/>
                <a:ea typeface="+mj-ea"/>
                <a:cs typeface="Times New Roman" pitchFamily="18" charset="0"/>
              </a:rPr>
              <a:t>, Prof. </a:t>
            </a:r>
            <a:r>
              <a:rPr lang="en-GB" sz="2800" b="1" dirty="0" err="1">
                <a:solidFill>
                  <a:srgbClr val="00B0F0"/>
                </a:solidFill>
                <a:latin typeface="Times New Roman" pitchFamily="18" charset="0"/>
                <a:ea typeface="+mj-ea"/>
                <a:cs typeface="Times New Roman" pitchFamily="18" charset="0"/>
              </a:rPr>
              <a:t>Vijayshanthi</a:t>
            </a:r>
            <a:r>
              <a:rPr lang="en-GB" sz="2800" b="1" dirty="0">
                <a:solidFill>
                  <a:srgbClr val="00B0F0"/>
                </a:solidFill>
                <a:latin typeface="Times New Roman" pitchFamily="18" charset="0"/>
                <a:ea typeface="+mj-ea"/>
                <a:cs typeface="Times New Roman" pitchFamily="18" charset="0"/>
              </a:rPr>
              <a:t>, Prof. Shilpa Pandey, Prof. Rakesh Kumar</a:t>
            </a:r>
          </a:p>
          <a:p>
            <a:pPr algn="ctr">
              <a:spcBef>
                <a:spcPct val="0"/>
              </a:spcBef>
              <a:defRPr/>
            </a:pPr>
            <a:r>
              <a:rPr lang="en-GB" sz="2800" b="1" dirty="0">
                <a:solidFill>
                  <a:schemeClr val="accent6">
                    <a:lumMod val="75000"/>
                  </a:schemeClr>
                </a:solidFill>
                <a:latin typeface="Times New Roman" pitchFamily="18" charset="0"/>
                <a:ea typeface="+mj-ea"/>
                <a:cs typeface="Times New Roman" pitchFamily="18" charset="0"/>
              </a:rPr>
              <a:t>          Dept of ISE, CMRIT</a:t>
            </a:r>
          </a:p>
        </p:txBody>
      </p:sp>
    </p:spTree>
    <p:extLst>
      <p:ext uri="{BB962C8B-B14F-4D97-AF65-F5344CB8AC3E}">
        <p14:creationId xmlns:p14="http://schemas.microsoft.com/office/powerpoint/2010/main" val="32829646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8" presetClass="entr" presetSubtype="0" accel="5000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5" dur="1000" fill="hold"/>
                                        <p:tgtEl>
                                          <p:spTgt spid="3"/>
                                        </p:tgtEl>
                                        <p:attrNameLst>
                                          <p:attrName>ppt_x</p:attrName>
                                        </p:attrNameLst>
                                      </p:cBhvr>
                                      <p:tavLst>
                                        <p:tav tm="0">
                                          <p:val>
                                            <p:fltVal val="-1"/>
                                          </p:val>
                                        </p:tav>
                                        <p:tav tm="50000">
                                          <p:val>
                                            <p:fltVal val="0.95"/>
                                          </p:val>
                                        </p:tav>
                                        <p:tav tm="100000">
                                          <p:val>
                                            <p:strVal val="#ppt_x"/>
                                          </p:val>
                                        </p:tav>
                                      </p:tavLst>
                                    </p:anim>
                                    <p:anim calcmode="lin" valueType="num">
                                      <p:cBhvr>
                                        <p:cTn id="16" dur="1000" fill="hold"/>
                                        <p:tgtEl>
                                          <p:spTgt spid="3"/>
                                        </p:tgtEl>
                                        <p:attrNameLst>
                                          <p:attrName>ppt_y</p:attrName>
                                        </p:attrNameLst>
                                      </p:cBhvr>
                                      <p:tavLst>
                                        <p:tav tm="0">
                                          <p:val>
                                            <p:strVal val="#ppt_y"/>
                                          </p:val>
                                        </p:tav>
                                        <p:tav tm="100000">
                                          <p:val>
                                            <p:strVal val="#ppt_y"/>
                                          </p:val>
                                        </p:tav>
                                      </p:tavLst>
                                    </p:anim>
                                    <p:animEffect transition="in" filter="fade">
                                      <p:cBhvr>
                                        <p:cTn id="17" dur="10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down)">
                                      <p:cBhvr>
                                        <p:cTn id="22" dur="580">
                                          <p:stCondLst>
                                            <p:cond delay="0"/>
                                          </p:stCondLst>
                                        </p:cTn>
                                        <p:tgtEl>
                                          <p:spTgt spid="4"/>
                                        </p:tgtEl>
                                      </p:cBhvr>
                                    </p:animEffect>
                                    <p:anim calcmode="lin" valueType="num">
                                      <p:cBhvr>
                                        <p:cTn id="23"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8" dur="26">
                                          <p:stCondLst>
                                            <p:cond delay="650"/>
                                          </p:stCondLst>
                                        </p:cTn>
                                        <p:tgtEl>
                                          <p:spTgt spid="4"/>
                                        </p:tgtEl>
                                      </p:cBhvr>
                                      <p:to x="100000" y="60000"/>
                                    </p:animScale>
                                    <p:animScale>
                                      <p:cBhvr>
                                        <p:cTn id="29" dur="166" decel="50000">
                                          <p:stCondLst>
                                            <p:cond delay="676"/>
                                          </p:stCondLst>
                                        </p:cTn>
                                        <p:tgtEl>
                                          <p:spTgt spid="4"/>
                                        </p:tgtEl>
                                      </p:cBhvr>
                                      <p:to x="100000" y="100000"/>
                                    </p:animScale>
                                    <p:animScale>
                                      <p:cBhvr>
                                        <p:cTn id="30" dur="26">
                                          <p:stCondLst>
                                            <p:cond delay="1312"/>
                                          </p:stCondLst>
                                        </p:cTn>
                                        <p:tgtEl>
                                          <p:spTgt spid="4"/>
                                        </p:tgtEl>
                                      </p:cBhvr>
                                      <p:to x="100000" y="80000"/>
                                    </p:animScale>
                                    <p:animScale>
                                      <p:cBhvr>
                                        <p:cTn id="31" dur="166" decel="50000">
                                          <p:stCondLst>
                                            <p:cond delay="1338"/>
                                          </p:stCondLst>
                                        </p:cTn>
                                        <p:tgtEl>
                                          <p:spTgt spid="4"/>
                                        </p:tgtEl>
                                      </p:cBhvr>
                                      <p:to x="100000" y="100000"/>
                                    </p:animScale>
                                    <p:animScale>
                                      <p:cBhvr>
                                        <p:cTn id="32" dur="26">
                                          <p:stCondLst>
                                            <p:cond delay="1642"/>
                                          </p:stCondLst>
                                        </p:cTn>
                                        <p:tgtEl>
                                          <p:spTgt spid="4"/>
                                        </p:tgtEl>
                                      </p:cBhvr>
                                      <p:to x="100000" y="90000"/>
                                    </p:animScale>
                                    <p:animScale>
                                      <p:cBhvr>
                                        <p:cTn id="33" dur="166" decel="50000">
                                          <p:stCondLst>
                                            <p:cond delay="1668"/>
                                          </p:stCondLst>
                                        </p:cTn>
                                        <p:tgtEl>
                                          <p:spTgt spid="4"/>
                                        </p:tgtEl>
                                      </p:cBhvr>
                                      <p:to x="100000" y="100000"/>
                                    </p:animScale>
                                    <p:animScale>
                                      <p:cBhvr>
                                        <p:cTn id="34" dur="26">
                                          <p:stCondLst>
                                            <p:cond delay="1808"/>
                                          </p:stCondLst>
                                        </p:cTn>
                                        <p:tgtEl>
                                          <p:spTgt spid="4"/>
                                        </p:tgtEl>
                                      </p:cBhvr>
                                      <p:to x="100000" y="95000"/>
                                    </p:animScale>
                                    <p:animScale>
                                      <p:cBhvr>
                                        <p:cTn id="35"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0B0A917-7EF3-BD50-A0AE-60180D48CD32}"/>
              </a:ext>
            </a:extLst>
          </p:cNvPr>
          <p:cNvSpPr txBox="1"/>
          <p:nvPr/>
        </p:nvSpPr>
        <p:spPr>
          <a:xfrm>
            <a:off x="1443037" y="1271587"/>
            <a:ext cx="9043987" cy="2677656"/>
          </a:xfrm>
          <a:prstGeom prst="rect">
            <a:avLst/>
          </a:prstGeom>
          <a:noFill/>
        </p:spPr>
        <p:txBody>
          <a:bodyPr wrap="square">
            <a:spAutoFit/>
          </a:bodyPr>
          <a:lstStyle/>
          <a:p>
            <a:pPr algn="just"/>
            <a:r>
              <a:rPr lang="en-US" sz="2800" dirty="0"/>
              <a:t>Unified Development: Full-stack JavaScript.</a:t>
            </a:r>
          </a:p>
          <a:p>
            <a:pPr algn="just"/>
            <a:r>
              <a:rPr lang="en-US" sz="2800" dirty="0"/>
              <a:t>- Efficient Development Process: Fast front-end and back-end development.</a:t>
            </a:r>
          </a:p>
          <a:p>
            <a:pPr algn="just"/>
            <a:r>
              <a:rPr lang="en-US" sz="2800" dirty="0"/>
              <a:t>- Scalable: Can easily grow as your app grows.</a:t>
            </a:r>
          </a:p>
          <a:p>
            <a:pPr algn="just"/>
            <a:r>
              <a:rPr lang="en-US" sz="2800" dirty="0"/>
              <a:t>- Great for SPAs: React is ideal for building single-page applications</a:t>
            </a:r>
          </a:p>
        </p:txBody>
      </p:sp>
      <p:sp>
        <p:nvSpPr>
          <p:cNvPr id="7" name="TextBox 6">
            <a:extLst>
              <a:ext uri="{FF2B5EF4-FFF2-40B4-BE49-F238E27FC236}">
                <a16:creationId xmlns:a16="http://schemas.microsoft.com/office/drawing/2014/main" id="{4A14C179-5D66-E25C-4081-8BFD521DA222}"/>
              </a:ext>
            </a:extLst>
          </p:cNvPr>
          <p:cNvSpPr txBox="1"/>
          <p:nvPr/>
        </p:nvSpPr>
        <p:spPr>
          <a:xfrm>
            <a:off x="3943350" y="600075"/>
            <a:ext cx="4188711" cy="523220"/>
          </a:xfrm>
          <a:prstGeom prst="rect">
            <a:avLst/>
          </a:prstGeom>
          <a:noFill/>
        </p:spPr>
        <p:txBody>
          <a:bodyPr wrap="none" rtlCol="0">
            <a:spAutoFit/>
          </a:bodyPr>
          <a:lstStyle/>
          <a:p>
            <a:r>
              <a:rPr lang="en-US" sz="2800" b="1" dirty="0"/>
              <a:t>Advantages of MERN Stack</a:t>
            </a:r>
          </a:p>
        </p:txBody>
      </p:sp>
    </p:spTree>
    <p:extLst>
      <p:ext uri="{BB962C8B-B14F-4D97-AF65-F5344CB8AC3E}">
        <p14:creationId xmlns:p14="http://schemas.microsoft.com/office/powerpoint/2010/main" val="2109512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728788"/>
            <a:ext cx="10515600" cy="5020356"/>
          </a:xfrm>
        </p:spPr>
        <p:txBody>
          <a:bodyPr>
            <a:normAutofit/>
          </a:bodyPr>
          <a:lstStyle/>
          <a:p>
            <a:pPr marL="0" indent="0">
              <a:buNone/>
            </a:pPr>
            <a:r>
              <a:rPr lang="en-IN" sz="2000" dirty="0">
                <a:latin typeface="Times New Roman" panose="02020603050405020304" pitchFamily="18" charset="0"/>
                <a:cs typeface="Times New Roman" panose="02020603050405020304" pitchFamily="18" charset="0"/>
              </a:rPr>
              <a:t>Social Media Apps: Platforms like Facebook use React for dynamic content and MongoDB for data storage.</a:t>
            </a:r>
          </a:p>
          <a:p>
            <a:pPr marL="0" indent="0">
              <a:buNone/>
            </a:pPr>
            <a:r>
              <a:rPr lang="en-IN" sz="2000" dirty="0">
                <a:latin typeface="Times New Roman" panose="02020603050405020304" pitchFamily="18" charset="0"/>
                <a:cs typeface="Times New Roman" panose="02020603050405020304" pitchFamily="18" charset="0"/>
              </a:rPr>
              <a:t>- E-commerce Websites: MERN is great for handling high-traffic and data-heavy apps.</a:t>
            </a:r>
          </a:p>
          <a:p>
            <a:pPr marL="0" indent="0">
              <a:buNone/>
            </a:pPr>
            <a:r>
              <a:rPr lang="en-IN" sz="2000" dirty="0">
                <a:latin typeface="Times New Roman" panose="02020603050405020304" pitchFamily="18" charset="0"/>
                <a:cs typeface="Times New Roman" panose="02020603050405020304" pitchFamily="18" charset="0"/>
              </a:rPr>
              <a:t>- Admin Dashboards: Build real-time, responsive admin dashboards with MERN.</a:t>
            </a:r>
          </a:p>
          <a:p>
            <a:pPr marL="0" indent="0">
              <a:buNone/>
            </a:pPr>
            <a:endParaRPr lang="en-IN" sz="2000" dirty="0">
              <a:latin typeface="Times New Roman" panose="02020603050405020304" pitchFamily="18" charset="0"/>
              <a:cs typeface="Times New Roman" panose="02020603050405020304" pitchFamily="18" charset="0"/>
            </a:endParaRPr>
          </a:p>
          <a:p>
            <a:pPr marL="0" indent="0">
              <a:buNone/>
            </a:pPr>
            <a:endParaRPr lang="en-IN" sz="20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C3B6B5AA-6D45-E897-49E8-8CD5D484D9BC}"/>
              </a:ext>
            </a:extLst>
          </p:cNvPr>
          <p:cNvSpPr txBox="1"/>
          <p:nvPr/>
        </p:nvSpPr>
        <p:spPr>
          <a:xfrm>
            <a:off x="3757613" y="657225"/>
            <a:ext cx="3379387" cy="523220"/>
          </a:xfrm>
          <a:prstGeom prst="rect">
            <a:avLst/>
          </a:prstGeom>
          <a:noFill/>
        </p:spPr>
        <p:txBody>
          <a:bodyPr wrap="none" rtlCol="0">
            <a:spAutoFit/>
          </a:bodyPr>
          <a:lstStyle/>
          <a:p>
            <a:r>
              <a:rPr lang="en-US" sz="2800" b="1" dirty="0"/>
              <a:t>Real World Use Cases</a:t>
            </a:r>
          </a:p>
        </p:txBody>
      </p:sp>
    </p:spTree>
    <p:extLst>
      <p:ext uri="{BB962C8B-B14F-4D97-AF65-F5344CB8AC3E}">
        <p14:creationId xmlns:p14="http://schemas.microsoft.com/office/powerpoint/2010/main" val="187271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26797-8201-F7B3-A903-4065E420E0E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353EC19-81A1-1CE8-824B-9C079F2BE8B1}"/>
              </a:ext>
            </a:extLst>
          </p:cNvPr>
          <p:cNvSpPr txBox="1"/>
          <p:nvPr/>
        </p:nvSpPr>
        <p:spPr>
          <a:xfrm>
            <a:off x="3757613" y="657225"/>
            <a:ext cx="2021131" cy="523220"/>
          </a:xfrm>
          <a:prstGeom prst="rect">
            <a:avLst/>
          </a:prstGeom>
          <a:noFill/>
        </p:spPr>
        <p:txBody>
          <a:bodyPr wrap="none" rtlCol="0">
            <a:spAutoFit/>
          </a:bodyPr>
          <a:lstStyle/>
          <a:p>
            <a:r>
              <a:rPr lang="en-US" sz="2800" b="1" dirty="0"/>
              <a:t>WORKFLOW</a:t>
            </a:r>
          </a:p>
        </p:txBody>
      </p:sp>
      <p:sp>
        <p:nvSpPr>
          <p:cNvPr id="4" name="Rectangle 1">
            <a:extLst>
              <a:ext uri="{FF2B5EF4-FFF2-40B4-BE49-F238E27FC236}">
                <a16:creationId xmlns:a16="http://schemas.microsoft.com/office/drawing/2014/main" id="{07AFDAEF-E248-5A13-0EB1-F2123885A602}"/>
              </a:ext>
            </a:extLst>
          </p:cNvPr>
          <p:cNvSpPr>
            <a:spLocks noGrp="1" noChangeArrowheads="1"/>
          </p:cNvSpPr>
          <p:nvPr>
            <p:ph idx="1"/>
          </p:nvPr>
        </p:nvSpPr>
        <p:spPr bwMode="auto">
          <a:xfrm>
            <a:off x="138115" y="1749237"/>
            <a:ext cx="1149191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rPr>
              <a:t>React</a:t>
            </a:r>
            <a:r>
              <a:rPr kumimoji="0" lang="en-US" altLang="en-US" sz="2400" b="0" i="0" u="none" strike="noStrike" cap="none" normalizeH="0" baseline="0" dirty="0">
                <a:ln>
                  <a:noFill/>
                </a:ln>
                <a:solidFill>
                  <a:schemeClr val="tx1"/>
                </a:solidFill>
                <a:effectLst/>
              </a:rPr>
              <a:t> would be used to create the user interface (the frontend).</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rPr>
              <a:t>Express</a:t>
            </a:r>
            <a:r>
              <a:rPr kumimoji="0" lang="en-US" altLang="en-US" sz="2400" b="0" i="0" u="none" strike="noStrike" cap="none" normalizeH="0" baseline="0" dirty="0">
                <a:ln>
                  <a:noFill/>
                </a:ln>
                <a:solidFill>
                  <a:schemeClr val="tx1"/>
                </a:solidFill>
                <a:effectLst/>
              </a:rPr>
              <a:t> and </a:t>
            </a:r>
            <a:r>
              <a:rPr kumimoji="0" lang="en-US" altLang="en-US" sz="2400" b="1" i="0" u="none" strike="noStrike" cap="none" normalizeH="0" baseline="0" dirty="0">
                <a:ln>
                  <a:noFill/>
                </a:ln>
                <a:solidFill>
                  <a:schemeClr val="tx1"/>
                </a:solidFill>
                <a:effectLst/>
              </a:rPr>
              <a:t>Node.js</a:t>
            </a:r>
            <a:r>
              <a:rPr kumimoji="0" lang="en-US" altLang="en-US" sz="2400" b="0" i="0" u="none" strike="noStrike" cap="none" normalizeH="0" baseline="0" dirty="0">
                <a:ln>
                  <a:noFill/>
                </a:ln>
                <a:solidFill>
                  <a:schemeClr val="tx1"/>
                </a:solidFill>
                <a:effectLst/>
              </a:rPr>
              <a:t> would be used to create the server and API that handles requests and responses.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2400" b="1" i="0" u="none" strike="noStrike" cap="none" normalizeH="0" baseline="0" dirty="0">
                <a:ln>
                  <a:noFill/>
                </a:ln>
                <a:solidFill>
                  <a:schemeClr val="tx1"/>
                </a:solidFill>
                <a:effectLst/>
              </a:rPr>
              <a:t>MongoDB</a:t>
            </a:r>
            <a:r>
              <a:rPr kumimoji="0" lang="en-US" altLang="en-US" sz="2400" b="0" i="0" u="none" strike="noStrike" cap="none" normalizeH="0" baseline="0" dirty="0">
                <a:ln>
                  <a:noFill/>
                </a:ln>
                <a:solidFill>
                  <a:schemeClr val="tx1"/>
                </a:solidFill>
                <a:effectLst/>
              </a:rPr>
              <a:t> would store data (like user details or posts) that the server will fetch and return to the frontend. </a:t>
            </a:r>
          </a:p>
        </p:txBody>
      </p:sp>
    </p:spTree>
    <p:extLst>
      <p:ext uri="{BB962C8B-B14F-4D97-AF65-F5344CB8AC3E}">
        <p14:creationId xmlns:p14="http://schemas.microsoft.com/office/powerpoint/2010/main" val="2983969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28763"/>
            <a:ext cx="10515600" cy="4648199"/>
          </a:xfrm>
        </p:spPr>
        <p:txBody>
          <a:bodyPr>
            <a:normAutofit/>
          </a:bodyPr>
          <a:lstStyle/>
          <a:p>
            <a:pPr algn="just"/>
            <a:r>
              <a:rPr lang="en-US" dirty="0"/>
              <a:t>Creating a </a:t>
            </a:r>
            <a:r>
              <a:rPr lang="en-US" b="1" dirty="0"/>
              <a:t>Serverless Hello World</a:t>
            </a:r>
            <a:r>
              <a:rPr lang="en-US" dirty="0"/>
              <a:t> using the </a:t>
            </a:r>
            <a:r>
              <a:rPr lang="en-US" b="1" dirty="0"/>
              <a:t>MERN stack</a:t>
            </a:r>
            <a:r>
              <a:rPr lang="en-US" dirty="0"/>
              <a:t> involves building a backend with </a:t>
            </a:r>
            <a:r>
              <a:rPr lang="en-US" b="1" dirty="0"/>
              <a:t>Node.js</a:t>
            </a:r>
            <a:r>
              <a:rPr lang="en-US" dirty="0"/>
              <a:t>, using </a:t>
            </a:r>
            <a:r>
              <a:rPr lang="en-US" b="1" dirty="0"/>
              <a:t>Express.js</a:t>
            </a:r>
            <a:r>
              <a:rPr lang="en-US" dirty="0"/>
              <a:t> for routing, and deploying the application in a serverless environment, like </a:t>
            </a:r>
            <a:r>
              <a:rPr lang="en-US" b="1" dirty="0"/>
              <a:t>AWS Lambda</a:t>
            </a:r>
            <a:r>
              <a:rPr lang="en-US" dirty="0"/>
              <a:t>. This means your backend (Node.js/Express) will be serverless, while the front end can be built using </a:t>
            </a:r>
            <a:r>
              <a:rPr lang="en-US" b="1" dirty="0"/>
              <a:t>React</a:t>
            </a:r>
            <a:r>
              <a:rPr lang="en-US" dirty="0"/>
              <a:t>. For this, we’ll focus on deploying the backend as serverless, and the React frontend will call this backend.</a:t>
            </a:r>
          </a:p>
          <a:p>
            <a:pPr marL="0" indent="0" algn="just">
              <a:buNone/>
            </a:pPr>
            <a:endParaRPr lang="en-IN"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BCEC1208-E0CF-1BA6-C819-57692B6A9E5E}"/>
              </a:ext>
            </a:extLst>
          </p:cNvPr>
          <p:cNvSpPr txBox="1"/>
          <p:nvPr/>
        </p:nvSpPr>
        <p:spPr>
          <a:xfrm>
            <a:off x="3943348" y="828675"/>
            <a:ext cx="4914902" cy="523220"/>
          </a:xfrm>
          <a:prstGeom prst="rect">
            <a:avLst/>
          </a:prstGeom>
          <a:noFill/>
        </p:spPr>
        <p:txBody>
          <a:bodyPr wrap="square" rtlCol="0">
            <a:spAutoFit/>
          </a:bodyPr>
          <a:lstStyle/>
          <a:p>
            <a:pPr algn="l"/>
            <a:r>
              <a:rPr lang="en-US" sz="2800" b="1" i="0" u="none" strike="noStrike" baseline="0" dirty="0">
                <a:latin typeface="Cambria" panose="02040503050406030204" pitchFamily="18" charset="0"/>
              </a:rPr>
              <a:t>Server less Hello world</a:t>
            </a:r>
            <a:endParaRPr lang="en-US" sz="2800" b="1" dirty="0"/>
          </a:p>
        </p:txBody>
      </p:sp>
    </p:spTree>
    <p:extLst>
      <p:ext uri="{BB962C8B-B14F-4D97-AF65-F5344CB8AC3E}">
        <p14:creationId xmlns:p14="http://schemas.microsoft.com/office/powerpoint/2010/main" val="3489164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85925"/>
            <a:ext cx="10515600" cy="4491038"/>
          </a:xfrm>
        </p:spPr>
        <p:txBody>
          <a:bodyPr>
            <a:normAutofit/>
          </a:bodyPr>
          <a:lstStyle/>
          <a:p>
            <a:r>
              <a:rPr lang="en-US" sz="2000" dirty="0">
                <a:latin typeface="Times New Roman" panose="02020603050405020304" pitchFamily="18" charset="0"/>
                <a:cs typeface="Times New Roman" panose="02020603050405020304" pitchFamily="18" charset="0"/>
              </a:rPr>
              <a:t> What is a React Component?  </a:t>
            </a:r>
          </a:p>
          <a:p>
            <a:r>
              <a:rPr lang="en-US" sz="2000" dirty="0">
                <a:latin typeface="Times New Roman" panose="02020603050405020304" pitchFamily="18" charset="0"/>
                <a:cs typeface="Times New Roman" panose="02020603050405020304" pitchFamily="18" charset="0"/>
              </a:rPr>
              <a:t>  - Reusable building blocks in React.</a:t>
            </a:r>
          </a:p>
          <a:p>
            <a:r>
              <a:rPr lang="en-US" sz="2000" dirty="0">
                <a:latin typeface="Times New Roman" panose="02020603050405020304" pitchFamily="18" charset="0"/>
                <a:cs typeface="Times New Roman" panose="02020603050405020304" pitchFamily="18" charset="0"/>
              </a:rPr>
              <a:t>  - Can be class-based or functional.</a:t>
            </a:r>
          </a:p>
          <a:p>
            <a:r>
              <a:rPr lang="en-US" sz="2000" dirty="0">
                <a:latin typeface="Times New Roman" panose="02020603050405020304" pitchFamily="18" charset="0"/>
                <a:cs typeface="Times New Roman" panose="02020603050405020304" pitchFamily="18" charset="0"/>
              </a:rPr>
              <a:t>  - Components encapsulate logic, structure, and styles.</a:t>
            </a:r>
          </a:p>
          <a:p>
            <a:r>
              <a:rPr lang="en-US" sz="2000" dirty="0">
                <a:latin typeface="Times New Roman" panose="02020603050405020304" pitchFamily="18" charset="0"/>
                <a:cs typeface="Times New Roman" panose="02020603050405020304" pitchFamily="18" charset="0"/>
              </a:rPr>
              <a:t>  -   Types of Components:  </a:t>
            </a:r>
          </a:p>
          <a:p>
            <a:r>
              <a:rPr lang="en-US" sz="2000" dirty="0">
                <a:latin typeface="Times New Roman" panose="02020603050405020304" pitchFamily="18" charset="0"/>
                <a:cs typeface="Times New Roman" panose="02020603050405020304" pitchFamily="18" charset="0"/>
              </a:rPr>
              <a:t>    1.   Class Components  </a:t>
            </a:r>
          </a:p>
          <a:p>
            <a:r>
              <a:rPr lang="en-US" sz="2000" dirty="0">
                <a:latin typeface="Times New Roman" panose="02020603050405020304" pitchFamily="18" charset="0"/>
                <a:cs typeface="Times New Roman" panose="02020603050405020304" pitchFamily="18" charset="0"/>
              </a:rPr>
              <a:t>    2.   Functional Components  </a:t>
            </a:r>
          </a:p>
          <a:p>
            <a:endParaRPr lang="en-US" sz="2000" dirty="0">
              <a:latin typeface="Times New Roman" panose="02020603050405020304" pitchFamily="18" charset="0"/>
              <a:cs typeface="Times New Roman" panose="02020603050405020304" pitchFamily="18" charset="0"/>
            </a:endParaRPr>
          </a:p>
          <a:p>
            <a:endParaRPr lang="en-IN" sz="20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A3049D5C-0071-4AD8-843F-91029873E147}"/>
              </a:ext>
            </a:extLst>
          </p:cNvPr>
          <p:cNvSpPr txBox="1"/>
          <p:nvPr/>
        </p:nvSpPr>
        <p:spPr>
          <a:xfrm>
            <a:off x="3500438" y="814388"/>
            <a:ext cx="5406673" cy="523220"/>
          </a:xfrm>
          <a:prstGeom prst="rect">
            <a:avLst/>
          </a:prstGeom>
          <a:noFill/>
        </p:spPr>
        <p:txBody>
          <a:bodyPr wrap="none" rtlCol="0">
            <a:spAutoFit/>
          </a:bodyPr>
          <a:lstStyle/>
          <a:p>
            <a:r>
              <a:rPr lang="en-US" sz="2800" b="1" dirty="0"/>
              <a:t>Introduction to React Components </a:t>
            </a:r>
          </a:p>
        </p:txBody>
      </p:sp>
    </p:spTree>
    <p:extLst>
      <p:ext uri="{BB962C8B-B14F-4D97-AF65-F5344CB8AC3E}">
        <p14:creationId xmlns:p14="http://schemas.microsoft.com/office/powerpoint/2010/main" val="29931240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57301"/>
            <a:ext cx="10515600" cy="4919662"/>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What is an Issue Tracker?  </a:t>
            </a:r>
          </a:p>
          <a:p>
            <a:pPr marL="0" indent="0">
              <a:buNone/>
            </a:pPr>
            <a:r>
              <a:rPr lang="en-US" sz="2000" dirty="0">
                <a:latin typeface="Times New Roman" panose="02020603050405020304" pitchFamily="18" charset="0"/>
                <a:cs typeface="Times New Roman" panose="02020603050405020304" pitchFamily="18" charset="0"/>
              </a:rPr>
              <a:t>  - A tool to manage and track bugs or tasks in software development.</a:t>
            </a:r>
          </a:p>
          <a:p>
            <a:pPr marL="0" indent="0">
              <a:buNone/>
            </a:pPr>
            <a:r>
              <a:rPr lang="en-US" sz="2000" dirty="0">
                <a:latin typeface="Times New Roman" panose="02020603050405020304" pitchFamily="18" charset="0"/>
                <a:cs typeface="Times New Roman" panose="02020603050405020304" pitchFamily="18" charset="0"/>
              </a:rPr>
              <a:t>  - Example: A web application to log, manage, and update issues.</a:t>
            </a:r>
            <a:endParaRPr lang="en-IN" sz="20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3863E39B-7E37-0141-3F44-056763CFDE50}"/>
              </a:ext>
            </a:extLst>
          </p:cNvPr>
          <p:cNvSpPr txBox="1"/>
          <p:nvPr/>
        </p:nvSpPr>
        <p:spPr>
          <a:xfrm>
            <a:off x="3857625" y="771525"/>
            <a:ext cx="3697615" cy="523220"/>
          </a:xfrm>
          <a:prstGeom prst="rect">
            <a:avLst/>
          </a:prstGeom>
          <a:noFill/>
        </p:spPr>
        <p:txBody>
          <a:bodyPr wrap="none" rtlCol="0">
            <a:spAutoFit/>
          </a:bodyPr>
          <a:lstStyle/>
          <a:p>
            <a:r>
              <a:rPr lang="en-US" sz="2800" b="1" dirty="0"/>
              <a:t>Issue Tracker: Use Case </a:t>
            </a:r>
          </a:p>
        </p:txBody>
      </p:sp>
    </p:spTree>
    <p:extLst>
      <p:ext uri="{BB962C8B-B14F-4D97-AF65-F5344CB8AC3E}">
        <p14:creationId xmlns:p14="http://schemas.microsoft.com/office/powerpoint/2010/main" val="6567114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43001"/>
            <a:ext cx="10515600" cy="5033962"/>
          </a:xfrm>
        </p:spPr>
        <p:txBody>
          <a:bodyPr>
            <a:normAutofit/>
          </a:bodyPr>
          <a:lstStyle/>
          <a:p>
            <a:pPr algn="just"/>
            <a:r>
              <a:rPr lang="en-US" b="1" dirty="0"/>
              <a:t>Key Components of an Issue Tracker</a:t>
            </a:r>
          </a:p>
          <a:p>
            <a:pPr algn="just">
              <a:buFont typeface="+mj-lt"/>
              <a:buAutoNum type="arabicPeriod"/>
            </a:pPr>
            <a:r>
              <a:rPr lang="en-US" b="1" dirty="0" err="1"/>
              <a:t>IssueList</a:t>
            </a:r>
            <a:r>
              <a:rPr lang="en-US" dirty="0"/>
              <a:t>: A component that displays all the issues.</a:t>
            </a:r>
          </a:p>
          <a:p>
            <a:pPr algn="just">
              <a:buFont typeface="+mj-lt"/>
              <a:buAutoNum type="arabicPeriod"/>
            </a:pPr>
            <a:r>
              <a:rPr lang="en-US" b="1" dirty="0" err="1"/>
              <a:t>IssueItem</a:t>
            </a:r>
            <a:r>
              <a:rPr lang="en-US" dirty="0"/>
              <a:t>: A component that represents a single issue.</a:t>
            </a:r>
          </a:p>
          <a:p>
            <a:pPr algn="just">
              <a:buFont typeface="+mj-lt"/>
              <a:buAutoNum type="arabicPeriod"/>
            </a:pPr>
            <a:r>
              <a:rPr lang="en-US" b="1" dirty="0" err="1"/>
              <a:t>AddIssueForm</a:t>
            </a:r>
            <a:r>
              <a:rPr lang="en-US" dirty="0"/>
              <a:t>: A component for adding a new issue.</a:t>
            </a:r>
          </a:p>
          <a:p>
            <a:pPr algn="just">
              <a:buFont typeface="+mj-lt"/>
              <a:buAutoNum type="arabicPeriod"/>
            </a:pPr>
            <a:r>
              <a:rPr lang="en-US" b="1" dirty="0" err="1"/>
              <a:t>IssueDetails</a:t>
            </a:r>
            <a:r>
              <a:rPr lang="en-US" dirty="0"/>
              <a:t>: A component for displaying and updating detailed information about a specific issue.</a:t>
            </a:r>
          </a:p>
          <a:p>
            <a:pPr algn="just">
              <a:buFont typeface="+mj-lt"/>
              <a:buAutoNum type="arabicPeriod"/>
            </a:pPr>
            <a:r>
              <a:rPr lang="en-US" b="1" dirty="0" err="1"/>
              <a:t>IssueFilter</a:t>
            </a:r>
            <a:r>
              <a:rPr lang="en-US" dirty="0"/>
              <a:t>: A component to filter or search issues based on criteria like status or priority.</a:t>
            </a:r>
          </a:p>
          <a:p>
            <a:pPr marL="0" indent="0" algn="just">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3610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66FED-F905-D3F7-CE25-07F0EE0CC9B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3D4560-F85B-B022-C3FB-A64250EAECB1}"/>
              </a:ext>
            </a:extLst>
          </p:cNvPr>
          <p:cNvSpPr>
            <a:spLocks noGrp="1"/>
          </p:cNvSpPr>
          <p:nvPr>
            <p:ph idx="1"/>
          </p:nvPr>
        </p:nvSpPr>
        <p:spPr>
          <a:xfrm>
            <a:off x="838200" y="542925"/>
            <a:ext cx="10515600" cy="5634038"/>
          </a:xfrm>
        </p:spPr>
        <p:txBody>
          <a:bodyPr>
            <a:normAutofit fontScale="55000" lnSpcReduction="20000"/>
          </a:bodyPr>
          <a:lstStyle/>
          <a:p>
            <a:pPr marL="0" indent="0" algn="just">
              <a:buNone/>
            </a:pPr>
            <a:r>
              <a:rPr lang="en-US" b="1" dirty="0"/>
              <a:t>				</a:t>
            </a:r>
            <a:r>
              <a:rPr lang="en-US" sz="5100" b="1" dirty="0" err="1"/>
              <a:t>IssueList</a:t>
            </a:r>
            <a:r>
              <a:rPr lang="en-US" sz="5100" b="1" dirty="0"/>
              <a:t> Component</a:t>
            </a:r>
          </a:p>
          <a:p>
            <a:pPr marL="0" indent="0" algn="just">
              <a:buNone/>
            </a:pPr>
            <a:endParaRPr lang="en-IN" dirty="0">
              <a:latin typeface="Times New Roman" panose="02020603050405020304" pitchFamily="18" charset="0"/>
              <a:cs typeface="Times New Roman" panose="02020603050405020304" pitchFamily="18" charset="0"/>
            </a:endParaRPr>
          </a:p>
          <a:p>
            <a:pPr marL="0" indent="0" algn="just">
              <a:buNone/>
            </a:pPr>
            <a:r>
              <a:rPr lang="en-IN" dirty="0">
                <a:latin typeface="Times New Roman" panose="02020603050405020304" pitchFamily="18" charset="0"/>
                <a:cs typeface="Times New Roman" panose="02020603050405020304" pitchFamily="18" charset="0"/>
              </a:rPr>
              <a:t>import React from 'react';</a:t>
            </a:r>
          </a:p>
          <a:p>
            <a:pPr marL="0" indent="0" algn="just">
              <a:buNone/>
            </a:pPr>
            <a:r>
              <a:rPr lang="en-IN" dirty="0">
                <a:latin typeface="Times New Roman" panose="02020603050405020304" pitchFamily="18" charset="0"/>
                <a:cs typeface="Times New Roman" panose="02020603050405020304" pitchFamily="18" charset="0"/>
              </a:rPr>
              <a:t>import </a:t>
            </a:r>
            <a:r>
              <a:rPr lang="en-IN" dirty="0" err="1">
                <a:latin typeface="Times New Roman" panose="02020603050405020304" pitchFamily="18" charset="0"/>
                <a:cs typeface="Times New Roman" panose="02020603050405020304" pitchFamily="18" charset="0"/>
              </a:rPr>
              <a:t>IssueItem</a:t>
            </a:r>
            <a:r>
              <a:rPr lang="en-IN" dirty="0">
                <a:latin typeface="Times New Roman" panose="02020603050405020304" pitchFamily="18" charset="0"/>
                <a:cs typeface="Times New Roman" panose="02020603050405020304" pitchFamily="18" charset="0"/>
              </a:rPr>
              <a:t> from './</a:t>
            </a:r>
            <a:r>
              <a:rPr lang="en-IN" dirty="0" err="1">
                <a:latin typeface="Times New Roman" panose="02020603050405020304" pitchFamily="18" charset="0"/>
                <a:cs typeface="Times New Roman" panose="02020603050405020304" pitchFamily="18" charset="0"/>
              </a:rPr>
              <a:t>IssueItem</a:t>
            </a:r>
            <a:r>
              <a:rPr lang="en-IN" dirty="0">
                <a:latin typeface="Times New Roman" panose="02020603050405020304" pitchFamily="18" charset="0"/>
                <a:cs typeface="Times New Roman" panose="02020603050405020304" pitchFamily="18" charset="0"/>
              </a:rPr>
              <a:t>';</a:t>
            </a:r>
          </a:p>
          <a:p>
            <a:pPr marL="0" indent="0" algn="just">
              <a:buNone/>
            </a:pPr>
            <a:endParaRPr lang="en-IN" dirty="0">
              <a:latin typeface="Times New Roman" panose="02020603050405020304" pitchFamily="18" charset="0"/>
              <a:cs typeface="Times New Roman" panose="02020603050405020304" pitchFamily="18" charset="0"/>
            </a:endParaRPr>
          </a:p>
          <a:p>
            <a:pPr marL="0" indent="0" algn="just">
              <a:buNone/>
            </a:pPr>
            <a:r>
              <a:rPr lang="en-IN" dirty="0" err="1">
                <a:latin typeface="Times New Roman" panose="02020603050405020304" pitchFamily="18" charset="0"/>
                <a:cs typeface="Times New Roman" panose="02020603050405020304" pitchFamily="18" charset="0"/>
              </a:rPr>
              <a:t>const</a:t>
            </a: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IssueList</a:t>
            </a:r>
            <a:r>
              <a:rPr lang="en-IN" dirty="0">
                <a:latin typeface="Times New Roman" panose="02020603050405020304" pitchFamily="18" charset="0"/>
                <a:cs typeface="Times New Roman" panose="02020603050405020304" pitchFamily="18" charset="0"/>
              </a:rPr>
              <a:t> = ({ issues, </a:t>
            </a:r>
            <a:r>
              <a:rPr lang="en-IN" dirty="0" err="1">
                <a:latin typeface="Times New Roman" panose="02020603050405020304" pitchFamily="18" charset="0"/>
                <a:cs typeface="Times New Roman" panose="02020603050405020304" pitchFamily="18" charset="0"/>
              </a:rPr>
              <a:t>onDelete</a:t>
            </a:r>
            <a:r>
              <a:rPr lang="en-IN" dirty="0">
                <a:latin typeface="Times New Roman" panose="02020603050405020304" pitchFamily="18" charset="0"/>
                <a:cs typeface="Times New Roman" panose="02020603050405020304" pitchFamily="18" charset="0"/>
              </a:rPr>
              <a:t> }) =&gt; {</a:t>
            </a:r>
          </a:p>
          <a:p>
            <a:pPr marL="0" indent="0" algn="just">
              <a:buNone/>
            </a:pPr>
            <a:r>
              <a:rPr lang="en-IN" dirty="0">
                <a:latin typeface="Times New Roman" panose="02020603050405020304" pitchFamily="18" charset="0"/>
                <a:cs typeface="Times New Roman" panose="02020603050405020304" pitchFamily="18" charset="0"/>
              </a:rPr>
              <a:t>  return (</a:t>
            </a:r>
          </a:p>
          <a:p>
            <a:pPr marL="0" indent="0" algn="just">
              <a:buNone/>
            </a:pPr>
            <a:r>
              <a:rPr lang="en-IN" dirty="0">
                <a:latin typeface="Times New Roman" panose="02020603050405020304" pitchFamily="18" charset="0"/>
                <a:cs typeface="Times New Roman" panose="02020603050405020304" pitchFamily="18" charset="0"/>
              </a:rPr>
              <a:t>    &lt;div&gt;</a:t>
            </a:r>
          </a:p>
          <a:p>
            <a:pPr marL="0" indent="0" algn="just">
              <a:buNone/>
            </a:pPr>
            <a:r>
              <a:rPr lang="en-IN" dirty="0">
                <a:latin typeface="Times New Roman" panose="02020603050405020304" pitchFamily="18" charset="0"/>
                <a:cs typeface="Times New Roman" panose="02020603050405020304" pitchFamily="18" charset="0"/>
              </a:rPr>
              <a:t>      &lt;h2&gt;Issue Tracker&lt;/h2&gt;</a:t>
            </a:r>
          </a:p>
          <a:p>
            <a:pPr marL="0" indent="0" algn="just">
              <a:buNone/>
            </a:pPr>
            <a:r>
              <a:rPr lang="en-IN" dirty="0">
                <a:latin typeface="Times New Roman" panose="02020603050405020304" pitchFamily="18" charset="0"/>
                <a:cs typeface="Times New Roman" panose="02020603050405020304" pitchFamily="18" charset="0"/>
              </a:rPr>
              <a:t>      &lt;</a:t>
            </a:r>
            <a:r>
              <a:rPr lang="en-IN" dirty="0" err="1">
                <a:latin typeface="Times New Roman" panose="02020603050405020304" pitchFamily="18" charset="0"/>
                <a:cs typeface="Times New Roman" panose="02020603050405020304" pitchFamily="18" charset="0"/>
              </a:rPr>
              <a:t>ul</a:t>
            </a:r>
            <a:r>
              <a:rPr lang="en-IN" dirty="0">
                <a:latin typeface="Times New Roman" panose="02020603050405020304" pitchFamily="18" charset="0"/>
                <a:cs typeface="Times New Roman" panose="02020603050405020304" pitchFamily="18" charset="0"/>
              </a:rPr>
              <a:t>&gt;</a:t>
            </a:r>
          </a:p>
          <a:p>
            <a:pPr marL="0" indent="0" algn="just">
              <a:buNone/>
            </a:pP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issues.map</a:t>
            </a:r>
            <a:r>
              <a:rPr lang="en-IN" dirty="0">
                <a:latin typeface="Times New Roman" panose="02020603050405020304" pitchFamily="18" charset="0"/>
                <a:cs typeface="Times New Roman" panose="02020603050405020304" pitchFamily="18" charset="0"/>
              </a:rPr>
              <a:t>(issue =&gt; (</a:t>
            </a:r>
          </a:p>
          <a:p>
            <a:pPr marL="0" indent="0" algn="just">
              <a:buNone/>
            </a:pPr>
            <a:r>
              <a:rPr lang="en-IN" dirty="0">
                <a:latin typeface="Times New Roman" panose="02020603050405020304" pitchFamily="18" charset="0"/>
                <a:cs typeface="Times New Roman" panose="02020603050405020304" pitchFamily="18" charset="0"/>
              </a:rPr>
              <a:t>          &lt;</a:t>
            </a:r>
            <a:r>
              <a:rPr lang="en-IN" dirty="0" err="1">
                <a:latin typeface="Times New Roman" panose="02020603050405020304" pitchFamily="18" charset="0"/>
                <a:cs typeface="Times New Roman" panose="02020603050405020304" pitchFamily="18" charset="0"/>
              </a:rPr>
              <a:t>IssueItem</a:t>
            </a:r>
            <a:r>
              <a:rPr lang="en-IN" dirty="0">
                <a:latin typeface="Times New Roman" panose="02020603050405020304" pitchFamily="18" charset="0"/>
                <a:cs typeface="Times New Roman" panose="02020603050405020304" pitchFamily="18" charset="0"/>
              </a:rPr>
              <a:t> key={issue.id} issue={issue} </a:t>
            </a:r>
            <a:r>
              <a:rPr lang="en-IN" dirty="0" err="1">
                <a:latin typeface="Times New Roman" panose="02020603050405020304" pitchFamily="18" charset="0"/>
                <a:cs typeface="Times New Roman" panose="02020603050405020304" pitchFamily="18" charset="0"/>
              </a:rPr>
              <a:t>onDelete</a:t>
            </a:r>
            <a:r>
              <a:rPr lang="en-IN" dirty="0">
                <a:latin typeface="Times New Roman" panose="02020603050405020304" pitchFamily="18" charset="0"/>
                <a:cs typeface="Times New Roman" panose="02020603050405020304" pitchFamily="18" charset="0"/>
              </a:rPr>
              <a:t>={</a:t>
            </a:r>
            <a:r>
              <a:rPr lang="en-IN" dirty="0" err="1">
                <a:latin typeface="Times New Roman" panose="02020603050405020304" pitchFamily="18" charset="0"/>
                <a:cs typeface="Times New Roman" panose="02020603050405020304" pitchFamily="18" charset="0"/>
              </a:rPr>
              <a:t>onDelete</a:t>
            </a:r>
            <a:r>
              <a:rPr lang="en-IN" dirty="0">
                <a:latin typeface="Times New Roman" panose="02020603050405020304" pitchFamily="18" charset="0"/>
                <a:cs typeface="Times New Roman" panose="02020603050405020304" pitchFamily="18" charset="0"/>
              </a:rPr>
              <a:t>} /&gt;</a:t>
            </a:r>
          </a:p>
          <a:p>
            <a:pPr marL="0" indent="0" algn="just">
              <a:buNone/>
            </a:pPr>
            <a:r>
              <a:rPr lang="en-IN" dirty="0">
                <a:latin typeface="Times New Roman" panose="02020603050405020304" pitchFamily="18" charset="0"/>
                <a:cs typeface="Times New Roman" panose="02020603050405020304" pitchFamily="18" charset="0"/>
              </a:rPr>
              <a:t>        ))}</a:t>
            </a:r>
          </a:p>
          <a:p>
            <a:pPr marL="0" indent="0" algn="just">
              <a:buNone/>
            </a:pPr>
            <a:r>
              <a:rPr lang="en-IN" dirty="0">
                <a:latin typeface="Times New Roman" panose="02020603050405020304" pitchFamily="18" charset="0"/>
                <a:cs typeface="Times New Roman" panose="02020603050405020304" pitchFamily="18" charset="0"/>
              </a:rPr>
              <a:t>      &lt;/</a:t>
            </a:r>
            <a:r>
              <a:rPr lang="en-IN" dirty="0" err="1">
                <a:latin typeface="Times New Roman" panose="02020603050405020304" pitchFamily="18" charset="0"/>
                <a:cs typeface="Times New Roman" panose="02020603050405020304" pitchFamily="18" charset="0"/>
              </a:rPr>
              <a:t>ul</a:t>
            </a:r>
            <a:r>
              <a:rPr lang="en-IN" dirty="0">
                <a:latin typeface="Times New Roman" panose="02020603050405020304" pitchFamily="18" charset="0"/>
                <a:cs typeface="Times New Roman" panose="02020603050405020304" pitchFamily="18" charset="0"/>
              </a:rPr>
              <a:t>&gt;</a:t>
            </a:r>
          </a:p>
          <a:p>
            <a:pPr marL="0" indent="0" algn="just">
              <a:buNone/>
            </a:pPr>
            <a:r>
              <a:rPr lang="en-IN" dirty="0">
                <a:latin typeface="Times New Roman" panose="02020603050405020304" pitchFamily="18" charset="0"/>
                <a:cs typeface="Times New Roman" panose="02020603050405020304" pitchFamily="18" charset="0"/>
              </a:rPr>
              <a:t>    &lt;/div&gt;</a:t>
            </a:r>
          </a:p>
          <a:p>
            <a:pPr marL="0" indent="0" algn="just">
              <a:buNone/>
            </a:pPr>
            <a:r>
              <a:rPr lang="en-IN" dirty="0">
                <a:latin typeface="Times New Roman" panose="02020603050405020304" pitchFamily="18" charset="0"/>
                <a:cs typeface="Times New Roman" panose="02020603050405020304" pitchFamily="18" charset="0"/>
              </a:rPr>
              <a:t>  );</a:t>
            </a:r>
          </a:p>
          <a:p>
            <a:pPr marL="0" indent="0" algn="just">
              <a:buNone/>
            </a:pPr>
            <a:r>
              <a:rPr lang="en-IN" dirty="0">
                <a:latin typeface="Times New Roman" panose="02020603050405020304" pitchFamily="18" charset="0"/>
                <a:cs typeface="Times New Roman" panose="02020603050405020304" pitchFamily="18" charset="0"/>
              </a:rPr>
              <a:t>};</a:t>
            </a:r>
          </a:p>
          <a:p>
            <a:pPr marL="0" indent="0" algn="just">
              <a:buNone/>
            </a:pPr>
            <a:endParaRPr lang="en-IN" dirty="0">
              <a:latin typeface="Times New Roman" panose="02020603050405020304" pitchFamily="18" charset="0"/>
              <a:cs typeface="Times New Roman" panose="02020603050405020304" pitchFamily="18" charset="0"/>
            </a:endParaRPr>
          </a:p>
          <a:p>
            <a:pPr marL="0" indent="0" algn="just">
              <a:buNone/>
            </a:pPr>
            <a:r>
              <a:rPr lang="en-IN" dirty="0">
                <a:latin typeface="Times New Roman" panose="02020603050405020304" pitchFamily="18" charset="0"/>
                <a:cs typeface="Times New Roman" panose="02020603050405020304" pitchFamily="18" charset="0"/>
              </a:rPr>
              <a:t>export default </a:t>
            </a:r>
            <a:r>
              <a:rPr lang="en-IN" dirty="0" err="1">
                <a:latin typeface="Times New Roman" panose="02020603050405020304" pitchFamily="18" charset="0"/>
                <a:cs typeface="Times New Roman" panose="02020603050405020304" pitchFamily="18" charset="0"/>
              </a:rPr>
              <a:t>IssueList</a:t>
            </a:r>
            <a:r>
              <a:rPr lang="en-IN" dirty="0">
                <a:latin typeface="Times New Roman" panose="02020603050405020304" pitchFamily="18" charset="0"/>
                <a:cs typeface="Times New Roman" panose="02020603050405020304" pitchFamily="18" charset="0"/>
              </a:rPr>
              <a:t>;</a:t>
            </a:r>
          </a:p>
          <a:p>
            <a:pPr marL="0" indent="0" algn="just">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4469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414419-A31C-2E5C-7857-8C6575060E6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B4D6B8-93BD-267E-0E26-753E46983F0F}"/>
              </a:ext>
            </a:extLst>
          </p:cNvPr>
          <p:cNvSpPr>
            <a:spLocks noGrp="1"/>
          </p:cNvSpPr>
          <p:nvPr>
            <p:ph idx="1"/>
          </p:nvPr>
        </p:nvSpPr>
        <p:spPr>
          <a:xfrm>
            <a:off x="838200" y="542925"/>
            <a:ext cx="10515600" cy="5634038"/>
          </a:xfrm>
        </p:spPr>
        <p:txBody>
          <a:bodyPr>
            <a:normAutofit fontScale="77500" lnSpcReduction="20000"/>
          </a:bodyPr>
          <a:lstStyle/>
          <a:p>
            <a:pPr marL="0" indent="0" algn="just">
              <a:buNone/>
            </a:pPr>
            <a:r>
              <a:rPr lang="en-US" b="1" dirty="0"/>
              <a:t>				</a:t>
            </a:r>
            <a:r>
              <a:rPr lang="en-US" b="1" dirty="0" err="1"/>
              <a:t>IssueItem</a:t>
            </a:r>
            <a:r>
              <a:rPr lang="en-US" b="1" dirty="0"/>
              <a:t> Component</a:t>
            </a:r>
          </a:p>
          <a:p>
            <a:pPr marL="0" indent="0" algn="just">
              <a:buNone/>
            </a:pPr>
            <a:r>
              <a:rPr lang="en-IN" dirty="0">
                <a:latin typeface="Times New Roman" panose="02020603050405020304" pitchFamily="18" charset="0"/>
                <a:cs typeface="Times New Roman" panose="02020603050405020304" pitchFamily="18" charset="0"/>
              </a:rPr>
              <a:t>import React from 'react';</a:t>
            </a:r>
          </a:p>
          <a:p>
            <a:pPr marL="0" indent="0" algn="just">
              <a:buNone/>
            </a:pPr>
            <a:endParaRPr lang="en-IN" dirty="0">
              <a:latin typeface="Times New Roman" panose="02020603050405020304" pitchFamily="18" charset="0"/>
              <a:cs typeface="Times New Roman" panose="02020603050405020304" pitchFamily="18" charset="0"/>
            </a:endParaRPr>
          </a:p>
          <a:p>
            <a:pPr marL="0" indent="0" algn="just">
              <a:buNone/>
            </a:pPr>
            <a:r>
              <a:rPr lang="en-IN" dirty="0" err="1">
                <a:latin typeface="Times New Roman" panose="02020603050405020304" pitchFamily="18" charset="0"/>
                <a:cs typeface="Times New Roman" panose="02020603050405020304" pitchFamily="18" charset="0"/>
              </a:rPr>
              <a:t>const</a:t>
            </a: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IssueItem</a:t>
            </a:r>
            <a:r>
              <a:rPr lang="en-IN" dirty="0">
                <a:latin typeface="Times New Roman" panose="02020603050405020304" pitchFamily="18" charset="0"/>
                <a:cs typeface="Times New Roman" panose="02020603050405020304" pitchFamily="18" charset="0"/>
              </a:rPr>
              <a:t> = ({ issue, </a:t>
            </a:r>
            <a:r>
              <a:rPr lang="en-IN" dirty="0" err="1">
                <a:latin typeface="Times New Roman" panose="02020603050405020304" pitchFamily="18" charset="0"/>
                <a:cs typeface="Times New Roman" panose="02020603050405020304" pitchFamily="18" charset="0"/>
              </a:rPr>
              <a:t>onDelete</a:t>
            </a:r>
            <a:r>
              <a:rPr lang="en-IN" dirty="0">
                <a:latin typeface="Times New Roman" panose="02020603050405020304" pitchFamily="18" charset="0"/>
                <a:cs typeface="Times New Roman" panose="02020603050405020304" pitchFamily="18" charset="0"/>
              </a:rPr>
              <a:t> }) =&gt; {</a:t>
            </a:r>
          </a:p>
          <a:p>
            <a:pPr marL="0" indent="0" algn="just">
              <a:buNone/>
            </a:pPr>
            <a:r>
              <a:rPr lang="en-IN" dirty="0">
                <a:latin typeface="Times New Roman" panose="02020603050405020304" pitchFamily="18" charset="0"/>
                <a:cs typeface="Times New Roman" panose="02020603050405020304" pitchFamily="18" charset="0"/>
              </a:rPr>
              <a:t>  return (</a:t>
            </a:r>
          </a:p>
          <a:p>
            <a:pPr marL="0" indent="0" algn="just">
              <a:buNone/>
            </a:pPr>
            <a:r>
              <a:rPr lang="en-IN" dirty="0">
                <a:latin typeface="Times New Roman" panose="02020603050405020304" pitchFamily="18" charset="0"/>
                <a:cs typeface="Times New Roman" panose="02020603050405020304" pitchFamily="18" charset="0"/>
              </a:rPr>
              <a:t>    &lt;li&gt;</a:t>
            </a:r>
          </a:p>
          <a:p>
            <a:pPr marL="0" indent="0" algn="just">
              <a:buNone/>
            </a:pPr>
            <a:r>
              <a:rPr lang="en-IN" dirty="0">
                <a:latin typeface="Times New Roman" panose="02020603050405020304" pitchFamily="18" charset="0"/>
                <a:cs typeface="Times New Roman" panose="02020603050405020304" pitchFamily="18" charset="0"/>
              </a:rPr>
              <a:t>      &lt;h3&gt;{</a:t>
            </a:r>
            <a:r>
              <a:rPr lang="en-IN" dirty="0" err="1">
                <a:latin typeface="Times New Roman" panose="02020603050405020304" pitchFamily="18" charset="0"/>
                <a:cs typeface="Times New Roman" panose="02020603050405020304" pitchFamily="18" charset="0"/>
              </a:rPr>
              <a:t>issue.title</a:t>
            </a:r>
            <a:r>
              <a:rPr lang="en-IN" dirty="0">
                <a:latin typeface="Times New Roman" panose="02020603050405020304" pitchFamily="18" charset="0"/>
                <a:cs typeface="Times New Roman" panose="02020603050405020304" pitchFamily="18" charset="0"/>
              </a:rPr>
              <a:t>}&lt;/h3&gt;</a:t>
            </a:r>
          </a:p>
          <a:p>
            <a:pPr marL="0" indent="0" algn="just">
              <a:buNone/>
            </a:pPr>
            <a:r>
              <a:rPr lang="en-IN" dirty="0">
                <a:latin typeface="Times New Roman" panose="02020603050405020304" pitchFamily="18" charset="0"/>
                <a:cs typeface="Times New Roman" panose="02020603050405020304" pitchFamily="18" charset="0"/>
              </a:rPr>
              <a:t>      &lt;p&gt;{</a:t>
            </a:r>
            <a:r>
              <a:rPr lang="en-IN" dirty="0" err="1">
                <a:latin typeface="Times New Roman" panose="02020603050405020304" pitchFamily="18" charset="0"/>
                <a:cs typeface="Times New Roman" panose="02020603050405020304" pitchFamily="18" charset="0"/>
              </a:rPr>
              <a:t>issue.description</a:t>
            </a:r>
            <a:r>
              <a:rPr lang="en-IN" dirty="0">
                <a:latin typeface="Times New Roman" panose="02020603050405020304" pitchFamily="18" charset="0"/>
                <a:cs typeface="Times New Roman" panose="02020603050405020304" pitchFamily="18" charset="0"/>
              </a:rPr>
              <a:t>}&lt;/p&gt;</a:t>
            </a:r>
          </a:p>
          <a:p>
            <a:pPr marL="0" indent="0" algn="just">
              <a:buNone/>
            </a:pPr>
            <a:r>
              <a:rPr lang="en-IN" dirty="0">
                <a:latin typeface="Times New Roman" panose="02020603050405020304" pitchFamily="18" charset="0"/>
                <a:cs typeface="Times New Roman" panose="02020603050405020304" pitchFamily="18" charset="0"/>
              </a:rPr>
              <a:t>      &lt;p&gt;Status: {</a:t>
            </a:r>
            <a:r>
              <a:rPr lang="en-IN" dirty="0" err="1">
                <a:latin typeface="Times New Roman" panose="02020603050405020304" pitchFamily="18" charset="0"/>
                <a:cs typeface="Times New Roman" panose="02020603050405020304" pitchFamily="18" charset="0"/>
              </a:rPr>
              <a:t>issue.status</a:t>
            </a:r>
            <a:r>
              <a:rPr lang="en-IN" dirty="0">
                <a:latin typeface="Times New Roman" panose="02020603050405020304" pitchFamily="18" charset="0"/>
                <a:cs typeface="Times New Roman" panose="02020603050405020304" pitchFamily="18" charset="0"/>
              </a:rPr>
              <a:t>}&lt;/p&gt;</a:t>
            </a:r>
          </a:p>
          <a:p>
            <a:pPr marL="0" indent="0" algn="just">
              <a:buNone/>
            </a:pPr>
            <a:r>
              <a:rPr lang="en-IN" dirty="0">
                <a:latin typeface="Times New Roman" panose="02020603050405020304" pitchFamily="18" charset="0"/>
                <a:cs typeface="Times New Roman" panose="02020603050405020304" pitchFamily="18" charset="0"/>
              </a:rPr>
              <a:t>      &lt;button </a:t>
            </a:r>
            <a:r>
              <a:rPr lang="en-IN" dirty="0" err="1">
                <a:latin typeface="Times New Roman" panose="02020603050405020304" pitchFamily="18" charset="0"/>
                <a:cs typeface="Times New Roman" panose="02020603050405020304" pitchFamily="18" charset="0"/>
              </a:rPr>
              <a:t>onClick</a:t>
            </a:r>
            <a:r>
              <a:rPr lang="en-IN" dirty="0">
                <a:latin typeface="Times New Roman" panose="02020603050405020304" pitchFamily="18" charset="0"/>
                <a:cs typeface="Times New Roman" panose="02020603050405020304" pitchFamily="18" charset="0"/>
              </a:rPr>
              <a:t>={() =&gt; </a:t>
            </a:r>
            <a:r>
              <a:rPr lang="en-IN" dirty="0" err="1">
                <a:latin typeface="Times New Roman" panose="02020603050405020304" pitchFamily="18" charset="0"/>
                <a:cs typeface="Times New Roman" panose="02020603050405020304" pitchFamily="18" charset="0"/>
              </a:rPr>
              <a:t>onDelete</a:t>
            </a:r>
            <a:r>
              <a:rPr lang="en-IN" dirty="0">
                <a:latin typeface="Times New Roman" panose="02020603050405020304" pitchFamily="18" charset="0"/>
                <a:cs typeface="Times New Roman" panose="02020603050405020304" pitchFamily="18" charset="0"/>
              </a:rPr>
              <a:t>(issue.id)}&gt;Delete&lt;/button&gt;</a:t>
            </a:r>
          </a:p>
          <a:p>
            <a:pPr marL="0" indent="0" algn="just">
              <a:buNone/>
            </a:pPr>
            <a:r>
              <a:rPr lang="en-IN" dirty="0">
                <a:latin typeface="Times New Roman" panose="02020603050405020304" pitchFamily="18" charset="0"/>
                <a:cs typeface="Times New Roman" panose="02020603050405020304" pitchFamily="18" charset="0"/>
              </a:rPr>
              <a:t>    &lt;/li&gt;</a:t>
            </a:r>
          </a:p>
          <a:p>
            <a:pPr marL="0" indent="0" algn="just">
              <a:buNone/>
            </a:pPr>
            <a:r>
              <a:rPr lang="en-IN" dirty="0">
                <a:latin typeface="Times New Roman" panose="02020603050405020304" pitchFamily="18" charset="0"/>
                <a:cs typeface="Times New Roman" panose="02020603050405020304" pitchFamily="18" charset="0"/>
              </a:rPr>
              <a:t>  );</a:t>
            </a:r>
          </a:p>
          <a:p>
            <a:pPr marL="0" indent="0" algn="just">
              <a:buNone/>
            </a:pPr>
            <a:r>
              <a:rPr lang="en-IN" dirty="0">
                <a:latin typeface="Times New Roman" panose="02020603050405020304" pitchFamily="18" charset="0"/>
                <a:cs typeface="Times New Roman" panose="02020603050405020304" pitchFamily="18" charset="0"/>
              </a:rPr>
              <a:t>};</a:t>
            </a:r>
          </a:p>
          <a:p>
            <a:pPr marL="0" indent="0" algn="just">
              <a:buNone/>
            </a:pPr>
            <a:endParaRPr lang="en-IN" dirty="0">
              <a:latin typeface="Times New Roman" panose="02020603050405020304" pitchFamily="18" charset="0"/>
              <a:cs typeface="Times New Roman" panose="02020603050405020304" pitchFamily="18" charset="0"/>
            </a:endParaRPr>
          </a:p>
          <a:p>
            <a:pPr marL="0" indent="0" algn="just">
              <a:buNone/>
            </a:pPr>
            <a:r>
              <a:rPr lang="en-IN" dirty="0">
                <a:latin typeface="Times New Roman" panose="02020603050405020304" pitchFamily="18" charset="0"/>
                <a:cs typeface="Times New Roman" panose="02020603050405020304" pitchFamily="18" charset="0"/>
              </a:rPr>
              <a:t>export default </a:t>
            </a:r>
            <a:r>
              <a:rPr lang="en-IN" dirty="0" err="1">
                <a:latin typeface="Times New Roman" panose="02020603050405020304" pitchFamily="18" charset="0"/>
                <a:cs typeface="Times New Roman" panose="02020603050405020304" pitchFamily="18" charset="0"/>
              </a:rPr>
              <a:t>IssueItem</a:t>
            </a:r>
            <a:r>
              <a:rPr lang="en-IN" dirty="0">
                <a:latin typeface="Times New Roman" panose="02020603050405020304" pitchFamily="18" charset="0"/>
                <a:cs typeface="Times New Roman" panose="02020603050405020304" pitchFamily="18" charset="0"/>
              </a:rPr>
              <a:t>;</a:t>
            </a:r>
          </a:p>
          <a:p>
            <a:pPr marL="0" indent="0" algn="just">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2828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26B4E-EA87-76AF-BF5F-1D21A35964B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6D821E7-384A-4DCC-E5D0-B74508D5F8CD}"/>
              </a:ext>
            </a:extLst>
          </p:cNvPr>
          <p:cNvSpPr>
            <a:spLocks noGrp="1"/>
          </p:cNvSpPr>
          <p:nvPr>
            <p:ph idx="1"/>
          </p:nvPr>
        </p:nvSpPr>
        <p:spPr>
          <a:xfrm>
            <a:off x="838200" y="542925"/>
            <a:ext cx="10515600" cy="5634038"/>
          </a:xfrm>
        </p:spPr>
        <p:txBody>
          <a:bodyPr>
            <a:normAutofit fontScale="92500" lnSpcReduction="20000"/>
          </a:bodyPr>
          <a:lstStyle/>
          <a:p>
            <a:pPr marL="0" indent="0" algn="just">
              <a:buNone/>
            </a:pPr>
            <a:r>
              <a:rPr lang="en-US" b="1" dirty="0"/>
              <a:t>				</a:t>
            </a:r>
            <a:r>
              <a:rPr lang="en-US" b="1" dirty="0" err="1"/>
              <a:t>Issuedetail</a:t>
            </a:r>
            <a:r>
              <a:rPr lang="en-US" b="1" dirty="0"/>
              <a:t> Component</a:t>
            </a:r>
          </a:p>
          <a:p>
            <a:pPr marL="0" indent="0" algn="just">
              <a:buNone/>
            </a:pPr>
            <a:r>
              <a:rPr lang="en-IN" dirty="0">
                <a:latin typeface="Times New Roman" panose="02020603050405020304" pitchFamily="18" charset="0"/>
                <a:cs typeface="Times New Roman" panose="02020603050405020304" pitchFamily="18" charset="0"/>
              </a:rPr>
              <a:t>import React, { </a:t>
            </a:r>
            <a:r>
              <a:rPr lang="en-IN" dirty="0" err="1">
                <a:latin typeface="Times New Roman" panose="02020603050405020304" pitchFamily="18" charset="0"/>
                <a:cs typeface="Times New Roman" panose="02020603050405020304" pitchFamily="18" charset="0"/>
              </a:rPr>
              <a:t>useState</a:t>
            </a:r>
            <a:r>
              <a:rPr lang="en-IN" dirty="0">
                <a:latin typeface="Times New Roman" panose="02020603050405020304" pitchFamily="18" charset="0"/>
                <a:cs typeface="Times New Roman" panose="02020603050405020304" pitchFamily="18" charset="0"/>
              </a:rPr>
              <a:t> } from 'react';</a:t>
            </a:r>
          </a:p>
          <a:p>
            <a:pPr marL="0" indent="0" algn="just">
              <a:buNone/>
            </a:pPr>
            <a:endParaRPr lang="en-IN" dirty="0">
              <a:latin typeface="Times New Roman" panose="02020603050405020304" pitchFamily="18" charset="0"/>
              <a:cs typeface="Times New Roman" panose="02020603050405020304" pitchFamily="18" charset="0"/>
            </a:endParaRPr>
          </a:p>
          <a:p>
            <a:pPr marL="0" indent="0" algn="just">
              <a:buNone/>
            </a:pPr>
            <a:r>
              <a:rPr lang="en-IN" dirty="0" err="1">
                <a:latin typeface="Times New Roman" panose="02020603050405020304" pitchFamily="18" charset="0"/>
                <a:cs typeface="Times New Roman" panose="02020603050405020304" pitchFamily="18" charset="0"/>
              </a:rPr>
              <a:t>const</a:t>
            </a: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IssueDetails</a:t>
            </a:r>
            <a:r>
              <a:rPr lang="en-IN" dirty="0">
                <a:latin typeface="Times New Roman" panose="02020603050405020304" pitchFamily="18" charset="0"/>
                <a:cs typeface="Times New Roman" panose="02020603050405020304" pitchFamily="18" charset="0"/>
              </a:rPr>
              <a:t> = ({ issue, </a:t>
            </a:r>
            <a:r>
              <a:rPr lang="en-IN" dirty="0" err="1">
                <a:latin typeface="Times New Roman" panose="02020603050405020304" pitchFamily="18" charset="0"/>
                <a:cs typeface="Times New Roman" panose="02020603050405020304" pitchFamily="18" charset="0"/>
              </a:rPr>
              <a:t>onUpdate</a:t>
            </a:r>
            <a:r>
              <a:rPr lang="en-IN" dirty="0">
                <a:latin typeface="Times New Roman" panose="02020603050405020304" pitchFamily="18" charset="0"/>
                <a:cs typeface="Times New Roman" panose="02020603050405020304" pitchFamily="18" charset="0"/>
              </a:rPr>
              <a:t> }) =&gt; {</a:t>
            </a:r>
          </a:p>
          <a:p>
            <a:pPr marL="0" indent="0" algn="just">
              <a:buNone/>
            </a:pP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const</a:t>
            </a:r>
            <a:r>
              <a:rPr lang="en-IN" dirty="0">
                <a:latin typeface="Times New Roman" panose="02020603050405020304" pitchFamily="18" charset="0"/>
                <a:cs typeface="Times New Roman" panose="02020603050405020304" pitchFamily="18" charset="0"/>
              </a:rPr>
              <a:t> [status, </a:t>
            </a:r>
            <a:r>
              <a:rPr lang="en-IN" dirty="0" err="1">
                <a:latin typeface="Times New Roman" panose="02020603050405020304" pitchFamily="18" charset="0"/>
                <a:cs typeface="Times New Roman" panose="02020603050405020304" pitchFamily="18" charset="0"/>
              </a:rPr>
              <a:t>setStatus</a:t>
            </a:r>
            <a:r>
              <a:rPr lang="en-IN" dirty="0">
                <a:latin typeface="Times New Roman" panose="02020603050405020304" pitchFamily="18" charset="0"/>
                <a:cs typeface="Times New Roman" panose="02020603050405020304" pitchFamily="18" charset="0"/>
              </a:rPr>
              <a:t>] = </a:t>
            </a:r>
            <a:r>
              <a:rPr lang="en-IN" dirty="0" err="1">
                <a:latin typeface="Times New Roman" panose="02020603050405020304" pitchFamily="18" charset="0"/>
                <a:cs typeface="Times New Roman" panose="02020603050405020304" pitchFamily="18" charset="0"/>
              </a:rPr>
              <a:t>useState</a:t>
            </a:r>
            <a:r>
              <a:rPr lang="en-IN" dirty="0">
                <a:latin typeface="Times New Roman" panose="02020603050405020304" pitchFamily="18" charset="0"/>
                <a:cs typeface="Times New Roman" panose="02020603050405020304" pitchFamily="18" charset="0"/>
              </a:rPr>
              <a:t>(</a:t>
            </a:r>
            <a:r>
              <a:rPr lang="en-IN" dirty="0" err="1">
                <a:latin typeface="Times New Roman" panose="02020603050405020304" pitchFamily="18" charset="0"/>
                <a:cs typeface="Times New Roman" panose="02020603050405020304" pitchFamily="18" charset="0"/>
              </a:rPr>
              <a:t>issue.status</a:t>
            </a:r>
            <a:r>
              <a:rPr lang="en-IN" dirty="0">
                <a:latin typeface="Times New Roman" panose="02020603050405020304" pitchFamily="18" charset="0"/>
                <a:cs typeface="Times New Roman" panose="02020603050405020304" pitchFamily="18" charset="0"/>
              </a:rPr>
              <a:t>);</a:t>
            </a:r>
          </a:p>
          <a:p>
            <a:pPr marL="0" indent="0" algn="just">
              <a:buNone/>
            </a:pPr>
            <a:endParaRPr lang="en-IN" dirty="0">
              <a:latin typeface="Times New Roman" panose="02020603050405020304" pitchFamily="18" charset="0"/>
              <a:cs typeface="Times New Roman" panose="02020603050405020304" pitchFamily="18" charset="0"/>
            </a:endParaRPr>
          </a:p>
          <a:p>
            <a:pPr marL="0" indent="0" algn="just">
              <a:buNone/>
            </a:pP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const</a:t>
            </a: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handleStatusChange</a:t>
            </a:r>
            <a:r>
              <a:rPr lang="en-IN" dirty="0">
                <a:latin typeface="Times New Roman" panose="02020603050405020304" pitchFamily="18" charset="0"/>
                <a:cs typeface="Times New Roman" panose="02020603050405020304" pitchFamily="18" charset="0"/>
              </a:rPr>
              <a:t> = (e) =&gt; {</a:t>
            </a:r>
          </a:p>
          <a:p>
            <a:pPr marL="0" indent="0" algn="just">
              <a:buNone/>
            </a:pP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setStatus</a:t>
            </a:r>
            <a:r>
              <a:rPr lang="en-IN" dirty="0">
                <a:latin typeface="Times New Roman" panose="02020603050405020304" pitchFamily="18" charset="0"/>
                <a:cs typeface="Times New Roman" panose="02020603050405020304" pitchFamily="18" charset="0"/>
              </a:rPr>
              <a:t>(</a:t>
            </a:r>
            <a:r>
              <a:rPr lang="en-IN" dirty="0" err="1">
                <a:latin typeface="Times New Roman" panose="02020603050405020304" pitchFamily="18" charset="0"/>
                <a:cs typeface="Times New Roman" panose="02020603050405020304" pitchFamily="18" charset="0"/>
              </a:rPr>
              <a:t>e.target.value</a:t>
            </a:r>
            <a:r>
              <a:rPr lang="en-IN" dirty="0">
                <a:latin typeface="Times New Roman" panose="02020603050405020304" pitchFamily="18" charset="0"/>
                <a:cs typeface="Times New Roman" panose="02020603050405020304" pitchFamily="18" charset="0"/>
              </a:rPr>
              <a:t>);</a:t>
            </a:r>
          </a:p>
          <a:p>
            <a:pPr marL="0" indent="0" algn="just">
              <a:buNone/>
            </a:pPr>
            <a:r>
              <a:rPr lang="en-IN" dirty="0">
                <a:latin typeface="Times New Roman" panose="02020603050405020304" pitchFamily="18" charset="0"/>
                <a:cs typeface="Times New Roman" panose="02020603050405020304" pitchFamily="18" charset="0"/>
              </a:rPr>
              <a:t>  };</a:t>
            </a:r>
          </a:p>
          <a:p>
            <a:pPr marL="0" indent="0" algn="just">
              <a:buNone/>
            </a:pPr>
            <a:endParaRPr lang="en-IN" dirty="0">
              <a:latin typeface="Times New Roman" panose="02020603050405020304" pitchFamily="18" charset="0"/>
              <a:cs typeface="Times New Roman" panose="02020603050405020304" pitchFamily="18" charset="0"/>
            </a:endParaRPr>
          </a:p>
          <a:p>
            <a:pPr marL="0" indent="0" algn="just">
              <a:buNone/>
            </a:pP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const</a:t>
            </a: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handleSave</a:t>
            </a:r>
            <a:r>
              <a:rPr lang="en-IN" dirty="0">
                <a:latin typeface="Times New Roman" panose="02020603050405020304" pitchFamily="18" charset="0"/>
                <a:cs typeface="Times New Roman" panose="02020603050405020304" pitchFamily="18" charset="0"/>
              </a:rPr>
              <a:t> = () =&gt; {</a:t>
            </a:r>
          </a:p>
          <a:p>
            <a:pPr marL="0" indent="0" algn="just">
              <a:buNone/>
            </a:pP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onUpdate</a:t>
            </a:r>
            <a:r>
              <a:rPr lang="en-IN" dirty="0">
                <a:latin typeface="Times New Roman" panose="02020603050405020304" pitchFamily="18" charset="0"/>
                <a:cs typeface="Times New Roman" panose="02020603050405020304" pitchFamily="18" charset="0"/>
              </a:rPr>
              <a:t>(issue.id, { status });</a:t>
            </a:r>
          </a:p>
          <a:p>
            <a:pPr marL="0" indent="0" algn="just">
              <a:buNone/>
            </a:pPr>
            <a:r>
              <a:rPr lang="en-IN"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01169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8952411" cy="1411831"/>
          </a:xfrm>
        </p:spPr>
        <p:txBody>
          <a:bodyPr>
            <a:normAutofit/>
          </a:bodyPr>
          <a:lstStyle/>
          <a:p>
            <a:r>
              <a:rPr lang="en-IN" sz="4800" dirty="0">
                <a:latin typeface="Times New Roman" panose="02020603050405020304" pitchFamily="18" charset="0"/>
                <a:cs typeface="Times New Roman" panose="02020603050405020304" pitchFamily="18" charset="0"/>
              </a:rPr>
              <a:t>Module 3</a:t>
            </a:r>
          </a:p>
        </p:txBody>
      </p:sp>
      <p:sp>
        <p:nvSpPr>
          <p:cNvPr id="3" name="Subtitle 2"/>
          <p:cNvSpPr>
            <a:spLocks noGrp="1"/>
          </p:cNvSpPr>
          <p:nvPr>
            <p:ph type="subTitle" idx="1"/>
          </p:nvPr>
        </p:nvSpPr>
        <p:spPr>
          <a:xfrm>
            <a:off x="1523999" y="2769326"/>
            <a:ext cx="9257211" cy="2488474"/>
          </a:xfrm>
        </p:spPr>
        <p:txBody>
          <a:bodyPr>
            <a:normAutofit fontScale="70000" lnSpcReduction="20000"/>
          </a:bodyPr>
          <a:lstStyle/>
          <a:p>
            <a:r>
              <a:rPr lang="en-US" sz="9600" b="1" dirty="0">
                <a:solidFill>
                  <a:schemeClr val="accent6">
                    <a:lumMod val="50000"/>
                  </a:schemeClr>
                </a:solidFill>
              </a:rPr>
              <a:t>Form enhancement and validation. Introduction to MERN</a:t>
            </a:r>
            <a:endParaRPr lang="en-IN" sz="6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74544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56F2D4-83E2-D63F-EF2F-B4DD9F34799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0D461A2-3E06-53A8-016F-1D0DBC095466}"/>
              </a:ext>
            </a:extLst>
          </p:cNvPr>
          <p:cNvSpPr>
            <a:spLocks noGrp="1"/>
          </p:cNvSpPr>
          <p:nvPr>
            <p:ph idx="1"/>
          </p:nvPr>
        </p:nvSpPr>
        <p:spPr>
          <a:xfrm>
            <a:off x="838200" y="542925"/>
            <a:ext cx="10515600" cy="5634038"/>
          </a:xfrm>
        </p:spPr>
        <p:txBody>
          <a:bodyPr>
            <a:noAutofit/>
          </a:bodyPr>
          <a:lstStyle/>
          <a:p>
            <a:pPr marL="0" indent="0" algn="just">
              <a:buNone/>
            </a:pPr>
            <a:r>
              <a:rPr lang="en-IN" sz="1400" dirty="0">
                <a:cs typeface="Times New Roman" panose="02020603050405020304" pitchFamily="18" charset="0"/>
              </a:rPr>
              <a:t> return (</a:t>
            </a:r>
          </a:p>
          <a:p>
            <a:pPr marL="0" indent="0" algn="just">
              <a:buNone/>
            </a:pPr>
            <a:r>
              <a:rPr lang="en-IN" sz="1400" dirty="0">
                <a:cs typeface="Times New Roman" panose="02020603050405020304" pitchFamily="18" charset="0"/>
              </a:rPr>
              <a:t>    &lt;div&gt;</a:t>
            </a:r>
          </a:p>
          <a:p>
            <a:pPr marL="0" indent="0" algn="just">
              <a:buNone/>
            </a:pPr>
            <a:r>
              <a:rPr lang="en-IN" sz="1400" dirty="0">
                <a:cs typeface="Times New Roman" panose="02020603050405020304" pitchFamily="18" charset="0"/>
              </a:rPr>
              <a:t>      &lt;h2&gt;{</a:t>
            </a:r>
            <a:r>
              <a:rPr lang="en-IN" sz="1400" dirty="0" err="1">
                <a:cs typeface="Times New Roman" panose="02020603050405020304" pitchFamily="18" charset="0"/>
              </a:rPr>
              <a:t>issue.title</a:t>
            </a:r>
            <a:r>
              <a:rPr lang="en-IN" sz="1400" dirty="0">
                <a:cs typeface="Times New Roman" panose="02020603050405020304" pitchFamily="18" charset="0"/>
              </a:rPr>
              <a:t>}&lt;/h2&gt;</a:t>
            </a:r>
          </a:p>
          <a:p>
            <a:pPr marL="0" indent="0" algn="just">
              <a:buNone/>
            </a:pPr>
            <a:r>
              <a:rPr lang="en-IN" sz="1400" dirty="0">
                <a:cs typeface="Times New Roman" panose="02020603050405020304" pitchFamily="18" charset="0"/>
              </a:rPr>
              <a:t>      &lt;p&gt;{</a:t>
            </a:r>
            <a:r>
              <a:rPr lang="en-IN" sz="1400" dirty="0" err="1">
                <a:cs typeface="Times New Roman" panose="02020603050405020304" pitchFamily="18" charset="0"/>
              </a:rPr>
              <a:t>issue.description</a:t>
            </a:r>
            <a:r>
              <a:rPr lang="en-IN" sz="1400" dirty="0">
                <a:cs typeface="Times New Roman" panose="02020603050405020304" pitchFamily="18" charset="0"/>
              </a:rPr>
              <a:t>}&lt;/p&gt;</a:t>
            </a:r>
          </a:p>
          <a:p>
            <a:pPr marL="0" indent="0" algn="just">
              <a:buNone/>
            </a:pPr>
            <a:r>
              <a:rPr lang="en-IN" sz="1400" dirty="0">
                <a:cs typeface="Times New Roman" panose="02020603050405020304" pitchFamily="18" charset="0"/>
              </a:rPr>
              <a:t>      &lt;div&gt;</a:t>
            </a:r>
          </a:p>
          <a:p>
            <a:pPr marL="0" indent="0" algn="just">
              <a:buNone/>
            </a:pPr>
            <a:r>
              <a:rPr lang="en-IN" sz="1400" dirty="0">
                <a:cs typeface="Times New Roman" panose="02020603050405020304" pitchFamily="18" charset="0"/>
              </a:rPr>
              <a:t>        &lt;label&gt;Status:&lt;/label&gt;</a:t>
            </a:r>
          </a:p>
          <a:p>
            <a:pPr marL="0" indent="0" algn="just">
              <a:buNone/>
            </a:pPr>
            <a:r>
              <a:rPr lang="en-IN" sz="1400" dirty="0">
                <a:cs typeface="Times New Roman" panose="02020603050405020304" pitchFamily="18" charset="0"/>
              </a:rPr>
              <a:t>        &lt;select value={status} </a:t>
            </a:r>
            <a:r>
              <a:rPr lang="en-IN" sz="1400" dirty="0" err="1">
                <a:cs typeface="Times New Roman" panose="02020603050405020304" pitchFamily="18" charset="0"/>
              </a:rPr>
              <a:t>onChange</a:t>
            </a:r>
            <a:r>
              <a:rPr lang="en-IN" sz="1400" dirty="0">
                <a:cs typeface="Times New Roman" panose="02020603050405020304" pitchFamily="18" charset="0"/>
              </a:rPr>
              <a:t>={</a:t>
            </a:r>
            <a:r>
              <a:rPr lang="en-IN" sz="1400" dirty="0" err="1">
                <a:cs typeface="Times New Roman" panose="02020603050405020304" pitchFamily="18" charset="0"/>
              </a:rPr>
              <a:t>handleStatusChange</a:t>
            </a:r>
            <a:r>
              <a:rPr lang="en-IN" sz="1400" dirty="0">
                <a:cs typeface="Times New Roman" panose="02020603050405020304" pitchFamily="18" charset="0"/>
              </a:rPr>
              <a:t>}&gt;</a:t>
            </a:r>
          </a:p>
          <a:p>
            <a:pPr marL="0" indent="0" algn="just">
              <a:buNone/>
            </a:pPr>
            <a:r>
              <a:rPr lang="en-IN" sz="1400" dirty="0">
                <a:cs typeface="Times New Roman" panose="02020603050405020304" pitchFamily="18" charset="0"/>
              </a:rPr>
              <a:t>          &lt;option value="Open"&gt;Open&lt;/option&gt;</a:t>
            </a:r>
          </a:p>
          <a:p>
            <a:pPr marL="0" indent="0" algn="just">
              <a:buNone/>
            </a:pPr>
            <a:r>
              <a:rPr lang="en-IN" sz="1400" dirty="0">
                <a:cs typeface="Times New Roman" panose="02020603050405020304" pitchFamily="18" charset="0"/>
              </a:rPr>
              <a:t>          &lt;option value="In Progress"&gt;In Progress&lt;/option&gt;</a:t>
            </a:r>
          </a:p>
          <a:p>
            <a:pPr marL="0" indent="0" algn="just">
              <a:buNone/>
            </a:pPr>
            <a:r>
              <a:rPr lang="en-IN" sz="1400" dirty="0">
                <a:cs typeface="Times New Roman" panose="02020603050405020304" pitchFamily="18" charset="0"/>
              </a:rPr>
              <a:t>          &lt;option value="Resolved"&gt;Resolved&lt;/option&gt;</a:t>
            </a:r>
          </a:p>
          <a:p>
            <a:pPr marL="0" indent="0" algn="just">
              <a:buNone/>
            </a:pPr>
            <a:r>
              <a:rPr lang="en-IN" sz="1400" dirty="0">
                <a:cs typeface="Times New Roman" panose="02020603050405020304" pitchFamily="18" charset="0"/>
              </a:rPr>
              <a:t>        &lt;/select&gt;</a:t>
            </a:r>
          </a:p>
          <a:p>
            <a:pPr marL="0" indent="0" algn="just">
              <a:buNone/>
            </a:pPr>
            <a:r>
              <a:rPr lang="en-IN" sz="1400" dirty="0">
                <a:cs typeface="Times New Roman" panose="02020603050405020304" pitchFamily="18" charset="0"/>
              </a:rPr>
              <a:t>      &lt;/div&gt;</a:t>
            </a:r>
          </a:p>
          <a:p>
            <a:pPr marL="0" indent="0" algn="just">
              <a:buNone/>
            </a:pPr>
            <a:r>
              <a:rPr lang="en-IN" sz="1400" dirty="0">
                <a:cs typeface="Times New Roman" panose="02020603050405020304" pitchFamily="18" charset="0"/>
              </a:rPr>
              <a:t>      &lt;button </a:t>
            </a:r>
            <a:r>
              <a:rPr lang="en-IN" sz="1400" dirty="0" err="1">
                <a:cs typeface="Times New Roman" panose="02020603050405020304" pitchFamily="18" charset="0"/>
              </a:rPr>
              <a:t>onClick</a:t>
            </a:r>
            <a:r>
              <a:rPr lang="en-IN" sz="1400" dirty="0">
                <a:cs typeface="Times New Roman" panose="02020603050405020304" pitchFamily="18" charset="0"/>
              </a:rPr>
              <a:t>={</a:t>
            </a:r>
            <a:r>
              <a:rPr lang="en-IN" sz="1400" dirty="0" err="1">
                <a:cs typeface="Times New Roman" panose="02020603050405020304" pitchFamily="18" charset="0"/>
              </a:rPr>
              <a:t>handleSave</a:t>
            </a:r>
            <a:r>
              <a:rPr lang="en-IN" sz="1400" dirty="0">
                <a:cs typeface="Times New Roman" panose="02020603050405020304" pitchFamily="18" charset="0"/>
              </a:rPr>
              <a:t>}&gt;Save Changes&lt;/button&gt;</a:t>
            </a:r>
          </a:p>
          <a:p>
            <a:pPr marL="0" indent="0" algn="just">
              <a:buNone/>
            </a:pPr>
            <a:r>
              <a:rPr lang="en-IN" sz="1400" dirty="0">
                <a:cs typeface="Times New Roman" panose="02020603050405020304" pitchFamily="18" charset="0"/>
              </a:rPr>
              <a:t>    &lt;/div&gt;</a:t>
            </a:r>
          </a:p>
          <a:p>
            <a:pPr marL="0" indent="0" algn="just">
              <a:buNone/>
            </a:pPr>
            <a:r>
              <a:rPr lang="en-IN" sz="1400" dirty="0">
                <a:cs typeface="Times New Roman" panose="02020603050405020304" pitchFamily="18" charset="0"/>
              </a:rPr>
              <a:t>  );</a:t>
            </a:r>
          </a:p>
          <a:p>
            <a:pPr marL="0" indent="0" algn="just">
              <a:buNone/>
            </a:pPr>
            <a:r>
              <a:rPr lang="en-IN" sz="1400" dirty="0">
                <a:cs typeface="Times New Roman" panose="02020603050405020304" pitchFamily="18" charset="0"/>
              </a:rPr>
              <a:t>};</a:t>
            </a:r>
          </a:p>
          <a:p>
            <a:pPr marL="0" indent="0" algn="just">
              <a:buNone/>
            </a:pPr>
            <a:endParaRPr lang="en-IN" sz="1400" dirty="0">
              <a:cs typeface="Times New Roman" panose="02020603050405020304" pitchFamily="18" charset="0"/>
            </a:endParaRPr>
          </a:p>
          <a:p>
            <a:pPr marL="0" indent="0" algn="just">
              <a:buNone/>
            </a:pPr>
            <a:r>
              <a:rPr lang="en-IN" sz="1400" dirty="0">
                <a:cs typeface="Times New Roman" panose="02020603050405020304" pitchFamily="18" charset="0"/>
              </a:rPr>
              <a:t>export default </a:t>
            </a:r>
            <a:r>
              <a:rPr lang="en-IN" sz="1400" dirty="0" err="1">
                <a:cs typeface="Times New Roman" panose="02020603050405020304" pitchFamily="18" charset="0"/>
              </a:rPr>
              <a:t>IssueDetails</a:t>
            </a:r>
            <a:r>
              <a:rPr lang="en-IN" sz="1400" dirty="0">
                <a:cs typeface="Times New Roman" panose="02020603050405020304" pitchFamily="18" charset="0"/>
              </a:rPr>
              <a:t>;</a:t>
            </a:r>
          </a:p>
        </p:txBody>
      </p:sp>
    </p:spTree>
    <p:extLst>
      <p:ext uri="{BB962C8B-B14F-4D97-AF65-F5344CB8AC3E}">
        <p14:creationId xmlns:p14="http://schemas.microsoft.com/office/powerpoint/2010/main" val="27204514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8BF85-BCF3-D235-6FB0-768ABB1B308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D86181-721F-595C-EF04-0BA7DBECD537}"/>
              </a:ext>
            </a:extLst>
          </p:cNvPr>
          <p:cNvSpPr>
            <a:spLocks noGrp="1"/>
          </p:cNvSpPr>
          <p:nvPr>
            <p:ph idx="1"/>
          </p:nvPr>
        </p:nvSpPr>
        <p:spPr>
          <a:xfrm>
            <a:off x="838200" y="542925"/>
            <a:ext cx="10515600" cy="5634038"/>
          </a:xfrm>
        </p:spPr>
        <p:txBody>
          <a:bodyPr>
            <a:normAutofit fontScale="40000" lnSpcReduction="20000"/>
          </a:bodyPr>
          <a:lstStyle/>
          <a:p>
            <a:pPr marL="0" indent="0" algn="just">
              <a:buNone/>
            </a:pPr>
            <a:r>
              <a:rPr lang="en-US" b="1" dirty="0"/>
              <a:t>					</a:t>
            </a:r>
            <a:r>
              <a:rPr lang="en-US" sz="4200" b="1" dirty="0" err="1"/>
              <a:t>AddIssueForm</a:t>
            </a:r>
            <a:r>
              <a:rPr lang="en-US" sz="4200" b="1" dirty="0"/>
              <a:t> Component</a:t>
            </a:r>
          </a:p>
          <a:p>
            <a:pPr marL="0" indent="0" algn="just">
              <a:buNone/>
            </a:pPr>
            <a:r>
              <a:rPr lang="en-US" sz="4200" b="1" dirty="0"/>
              <a:t>i</a:t>
            </a:r>
            <a:r>
              <a:rPr lang="en-US" b="1" dirty="0"/>
              <a:t>mport React, { </a:t>
            </a:r>
            <a:r>
              <a:rPr lang="en-US" b="1" dirty="0" err="1"/>
              <a:t>useState</a:t>
            </a:r>
            <a:r>
              <a:rPr lang="en-US" b="1" dirty="0"/>
              <a:t> } from 'react';</a:t>
            </a:r>
          </a:p>
          <a:p>
            <a:pPr marL="0" indent="0" algn="just">
              <a:buNone/>
            </a:pPr>
            <a:endParaRPr lang="en-US" b="1" dirty="0"/>
          </a:p>
          <a:p>
            <a:pPr marL="0" indent="0" algn="just">
              <a:buNone/>
            </a:pPr>
            <a:r>
              <a:rPr lang="en-US" b="1" dirty="0"/>
              <a:t>const </a:t>
            </a:r>
            <a:r>
              <a:rPr lang="en-US" b="1" dirty="0" err="1"/>
              <a:t>AddIssueForm</a:t>
            </a:r>
            <a:r>
              <a:rPr lang="en-US" b="1" dirty="0"/>
              <a:t> = ({ </a:t>
            </a:r>
            <a:r>
              <a:rPr lang="en-US" b="1" dirty="0" err="1"/>
              <a:t>onAdd</a:t>
            </a:r>
            <a:r>
              <a:rPr lang="en-US" b="1" dirty="0"/>
              <a:t> }) =&gt; {</a:t>
            </a:r>
          </a:p>
          <a:p>
            <a:pPr marL="0" indent="0" algn="just">
              <a:buNone/>
            </a:pPr>
            <a:r>
              <a:rPr lang="en-US" b="1" dirty="0"/>
              <a:t>  const [title, </a:t>
            </a:r>
            <a:r>
              <a:rPr lang="en-US" b="1" dirty="0" err="1"/>
              <a:t>setTitle</a:t>
            </a:r>
            <a:r>
              <a:rPr lang="en-US" b="1" dirty="0"/>
              <a:t>] = </a:t>
            </a:r>
            <a:r>
              <a:rPr lang="en-US" b="1" dirty="0" err="1"/>
              <a:t>useState</a:t>
            </a:r>
            <a:r>
              <a:rPr lang="en-US" b="1" dirty="0"/>
              <a:t>('');</a:t>
            </a:r>
          </a:p>
          <a:p>
            <a:pPr marL="0" indent="0" algn="just">
              <a:buNone/>
            </a:pPr>
            <a:r>
              <a:rPr lang="en-US" b="1" dirty="0"/>
              <a:t>  const [description, </a:t>
            </a:r>
            <a:r>
              <a:rPr lang="en-US" b="1" dirty="0" err="1"/>
              <a:t>setDescription</a:t>
            </a:r>
            <a:r>
              <a:rPr lang="en-US" b="1" dirty="0"/>
              <a:t>] = </a:t>
            </a:r>
            <a:r>
              <a:rPr lang="en-US" b="1" dirty="0" err="1"/>
              <a:t>useState</a:t>
            </a:r>
            <a:r>
              <a:rPr lang="en-US" b="1" dirty="0"/>
              <a:t>('');</a:t>
            </a:r>
          </a:p>
          <a:p>
            <a:pPr marL="0" indent="0" algn="just">
              <a:buNone/>
            </a:pPr>
            <a:r>
              <a:rPr lang="en-US" b="1" dirty="0"/>
              <a:t>  const [status, </a:t>
            </a:r>
            <a:r>
              <a:rPr lang="en-US" b="1" dirty="0" err="1"/>
              <a:t>setStatus</a:t>
            </a:r>
            <a:r>
              <a:rPr lang="en-US" b="1" dirty="0"/>
              <a:t>] = </a:t>
            </a:r>
            <a:r>
              <a:rPr lang="en-US" b="1" dirty="0" err="1"/>
              <a:t>useState</a:t>
            </a:r>
            <a:r>
              <a:rPr lang="en-US" b="1" dirty="0"/>
              <a:t>('Open');</a:t>
            </a:r>
          </a:p>
          <a:p>
            <a:pPr marL="0" indent="0" algn="just">
              <a:buNone/>
            </a:pPr>
            <a:endParaRPr lang="en-US" b="1" dirty="0"/>
          </a:p>
          <a:p>
            <a:pPr marL="0" indent="0" algn="just">
              <a:buNone/>
            </a:pPr>
            <a:r>
              <a:rPr lang="en-US" b="1" dirty="0"/>
              <a:t>  const </a:t>
            </a:r>
            <a:r>
              <a:rPr lang="en-US" b="1" dirty="0" err="1"/>
              <a:t>handleSubmit</a:t>
            </a:r>
            <a:r>
              <a:rPr lang="en-US" b="1" dirty="0"/>
              <a:t> = (e) =&gt; {</a:t>
            </a:r>
          </a:p>
          <a:p>
            <a:pPr marL="0" indent="0" algn="just">
              <a:buNone/>
            </a:pPr>
            <a:r>
              <a:rPr lang="en-US" b="1" dirty="0"/>
              <a:t>    </a:t>
            </a:r>
            <a:r>
              <a:rPr lang="en-US" b="1" dirty="0" err="1"/>
              <a:t>e.preventDefault</a:t>
            </a:r>
            <a:r>
              <a:rPr lang="en-US" b="1" dirty="0"/>
              <a:t>();</a:t>
            </a:r>
          </a:p>
          <a:p>
            <a:pPr marL="0" indent="0" algn="just">
              <a:buNone/>
            </a:pPr>
            <a:r>
              <a:rPr lang="en-US" b="1" dirty="0"/>
              <a:t>    const </a:t>
            </a:r>
            <a:r>
              <a:rPr lang="en-US" b="1" dirty="0" err="1"/>
              <a:t>newIssue</a:t>
            </a:r>
            <a:r>
              <a:rPr lang="en-US" b="1" dirty="0"/>
              <a:t> = {</a:t>
            </a:r>
          </a:p>
          <a:p>
            <a:pPr marL="0" indent="0" algn="just">
              <a:buNone/>
            </a:pPr>
            <a:r>
              <a:rPr lang="en-US" b="1" dirty="0"/>
              <a:t>      id: </a:t>
            </a:r>
            <a:r>
              <a:rPr lang="en-US" b="1" dirty="0" err="1"/>
              <a:t>Date.now</a:t>
            </a:r>
            <a:r>
              <a:rPr lang="en-US" b="1" dirty="0"/>
              <a:t>(),</a:t>
            </a:r>
          </a:p>
          <a:p>
            <a:pPr marL="0" indent="0" algn="just">
              <a:buNone/>
            </a:pPr>
            <a:r>
              <a:rPr lang="en-US" b="1" dirty="0"/>
              <a:t>      title,</a:t>
            </a:r>
          </a:p>
          <a:p>
            <a:pPr marL="0" indent="0" algn="just">
              <a:buNone/>
            </a:pPr>
            <a:r>
              <a:rPr lang="en-US" b="1" dirty="0"/>
              <a:t>      description,</a:t>
            </a:r>
          </a:p>
          <a:p>
            <a:pPr marL="0" indent="0" algn="just">
              <a:buNone/>
            </a:pPr>
            <a:r>
              <a:rPr lang="en-US" b="1" dirty="0"/>
              <a:t>      status</a:t>
            </a:r>
          </a:p>
          <a:p>
            <a:pPr marL="0" indent="0" algn="just">
              <a:buNone/>
            </a:pPr>
            <a:r>
              <a:rPr lang="en-US" b="1" dirty="0"/>
              <a:t>    };</a:t>
            </a:r>
          </a:p>
          <a:p>
            <a:pPr marL="0" indent="0" algn="just">
              <a:buNone/>
            </a:pPr>
            <a:r>
              <a:rPr lang="en-US" b="1" dirty="0"/>
              <a:t>    </a:t>
            </a:r>
            <a:r>
              <a:rPr lang="en-US" b="1" dirty="0" err="1"/>
              <a:t>onAdd</a:t>
            </a:r>
            <a:r>
              <a:rPr lang="en-US" b="1" dirty="0"/>
              <a:t>(</a:t>
            </a:r>
            <a:r>
              <a:rPr lang="en-US" b="1" dirty="0" err="1"/>
              <a:t>newIssue</a:t>
            </a:r>
            <a:r>
              <a:rPr lang="en-US" b="1" dirty="0"/>
              <a:t>);</a:t>
            </a:r>
          </a:p>
          <a:p>
            <a:pPr marL="0" indent="0" algn="just">
              <a:buNone/>
            </a:pPr>
            <a:r>
              <a:rPr lang="en-US" b="1" dirty="0"/>
              <a:t>    </a:t>
            </a:r>
            <a:r>
              <a:rPr lang="en-US" b="1" dirty="0" err="1"/>
              <a:t>setTitle</a:t>
            </a:r>
            <a:r>
              <a:rPr lang="en-US" b="1" dirty="0"/>
              <a:t>('');</a:t>
            </a:r>
          </a:p>
          <a:p>
            <a:pPr marL="0" indent="0" algn="just">
              <a:buNone/>
            </a:pPr>
            <a:r>
              <a:rPr lang="en-US" b="1" dirty="0"/>
              <a:t>    </a:t>
            </a:r>
            <a:r>
              <a:rPr lang="en-US" b="1" dirty="0" err="1"/>
              <a:t>setDescription</a:t>
            </a:r>
            <a:r>
              <a:rPr lang="en-US" b="1" dirty="0"/>
              <a:t>('');</a:t>
            </a:r>
          </a:p>
          <a:p>
            <a:pPr marL="0" indent="0" algn="just">
              <a:buNone/>
            </a:pPr>
            <a:r>
              <a:rPr lang="en-US" b="1" dirty="0"/>
              <a:t>    </a:t>
            </a:r>
            <a:r>
              <a:rPr lang="en-US" b="1" dirty="0" err="1"/>
              <a:t>setStatus</a:t>
            </a:r>
            <a:r>
              <a:rPr lang="en-US" b="1" dirty="0"/>
              <a:t>('Open');</a:t>
            </a:r>
          </a:p>
          <a:p>
            <a:pPr marL="0" indent="0" algn="just">
              <a:buNone/>
            </a:pPr>
            <a:r>
              <a:rPr lang="en-US" b="1" dirty="0"/>
              <a:t>  };</a:t>
            </a:r>
          </a:p>
          <a:p>
            <a:pPr marL="0" indent="0" algn="just">
              <a:buNone/>
            </a:pPr>
            <a:endParaRPr lang="en-US" b="1" dirty="0"/>
          </a:p>
          <a:p>
            <a:pPr marL="0" indent="0" algn="just">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10676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8C8233-19CF-647B-F4E3-8C7D55B1689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2CBEF5-8904-518E-D734-D481A1F0A72F}"/>
              </a:ext>
            </a:extLst>
          </p:cNvPr>
          <p:cNvSpPr>
            <a:spLocks noGrp="1"/>
          </p:cNvSpPr>
          <p:nvPr>
            <p:ph idx="1"/>
          </p:nvPr>
        </p:nvSpPr>
        <p:spPr>
          <a:xfrm>
            <a:off x="838200" y="542925"/>
            <a:ext cx="10515600" cy="5634038"/>
          </a:xfrm>
        </p:spPr>
        <p:txBody>
          <a:bodyPr>
            <a:noAutofit/>
          </a:bodyPr>
          <a:lstStyle/>
          <a:p>
            <a:pPr marL="0" indent="0" algn="just">
              <a:buNone/>
            </a:pPr>
            <a:r>
              <a:rPr lang="en-IN" sz="1000" b="1" dirty="0">
                <a:cs typeface="Times New Roman" panose="02020603050405020304" pitchFamily="18" charset="0"/>
              </a:rPr>
              <a:t>return (</a:t>
            </a:r>
          </a:p>
          <a:p>
            <a:pPr marL="0" indent="0" algn="just">
              <a:buNone/>
            </a:pPr>
            <a:r>
              <a:rPr lang="en-IN" sz="1000" b="1" dirty="0">
                <a:cs typeface="Times New Roman" panose="02020603050405020304" pitchFamily="18" charset="0"/>
              </a:rPr>
              <a:t>    &lt;form </a:t>
            </a:r>
            <a:r>
              <a:rPr lang="en-IN" sz="1000" b="1" dirty="0" err="1">
                <a:cs typeface="Times New Roman" panose="02020603050405020304" pitchFamily="18" charset="0"/>
              </a:rPr>
              <a:t>onSubmit</a:t>
            </a:r>
            <a:r>
              <a:rPr lang="en-IN" sz="1000" b="1" dirty="0">
                <a:cs typeface="Times New Roman" panose="02020603050405020304" pitchFamily="18" charset="0"/>
              </a:rPr>
              <a:t>={</a:t>
            </a:r>
            <a:r>
              <a:rPr lang="en-IN" sz="1000" b="1" dirty="0" err="1">
                <a:cs typeface="Times New Roman" panose="02020603050405020304" pitchFamily="18" charset="0"/>
              </a:rPr>
              <a:t>handleSubmit</a:t>
            </a:r>
            <a:r>
              <a:rPr lang="en-IN" sz="1000" b="1" dirty="0">
                <a:cs typeface="Times New Roman" panose="02020603050405020304" pitchFamily="18" charset="0"/>
              </a:rPr>
              <a:t>}&gt;</a:t>
            </a:r>
          </a:p>
          <a:p>
            <a:pPr marL="0" indent="0" algn="just">
              <a:buNone/>
            </a:pPr>
            <a:r>
              <a:rPr lang="en-IN" sz="1000" b="1" dirty="0">
                <a:cs typeface="Times New Roman" panose="02020603050405020304" pitchFamily="18" charset="0"/>
              </a:rPr>
              <a:t>      &lt;div&gt;</a:t>
            </a:r>
          </a:p>
          <a:p>
            <a:pPr marL="0" indent="0" algn="just">
              <a:buNone/>
            </a:pPr>
            <a:r>
              <a:rPr lang="en-IN" sz="1000" b="1" dirty="0">
                <a:cs typeface="Times New Roman" panose="02020603050405020304" pitchFamily="18" charset="0"/>
              </a:rPr>
              <a:t>        &lt;label&gt;Title:&lt;/label&gt;</a:t>
            </a:r>
          </a:p>
          <a:p>
            <a:pPr marL="0" indent="0" algn="just">
              <a:buNone/>
            </a:pPr>
            <a:r>
              <a:rPr lang="en-IN" sz="1000" b="1" dirty="0">
                <a:cs typeface="Times New Roman" panose="02020603050405020304" pitchFamily="18" charset="0"/>
              </a:rPr>
              <a:t>        &lt;input type="text" value={title} </a:t>
            </a:r>
            <a:r>
              <a:rPr lang="en-IN" sz="1000" b="1" dirty="0" err="1">
                <a:cs typeface="Times New Roman" panose="02020603050405020304" pitchFamily="18" charset="0"/>
              </a:rPr>
              <a:t>onChange</a:t>
            </a:r>
            <a:r>
              <a:rPr lang="en-IN" sz="1000" b="1" dirty="0">
                <a:cs typeface="Times New Roman" panose="02020603050405020304" pitchFamily="18" charset="0"/>
              </a:rPr>
              <a:t>={(e) =&gt; </a:t>
            </a:r>
            <a:r>
              <a:rPr lang="en-IN" sz="1000" b="1" dirty="0" err="1">
                <a:cs typeface="Times New Roman" panose="02020603050405020304" pitchFamily="18" charset="0"/>
              </a:rPr>
              <a:t>setTitle</a:t>
            </a:r>
            <a:r>
              <a:rPr lang="en-IN" sz="1000" b="1" dirty="0">
                <a:cs typeface="Times New Roman" panose="02020603050405020304" pitchFamily="18" charset="0"/>
              </a:rPr>
              <a:t>(</a:t>
            </a:r>
            <a:r>
              <a:rPr lang="en-IN" sz="1000" b="1" dirty="0" err="1">
                <a:cs typeface="Times New Roman" panose="02020603050405020304" pitchFamily="18" charset="0"/>
              </a:rPr>
              <a:t>e.target.value</a:t>
            </a:r>
            <a:r>
              <a:rPr lang="en-IN" sz="1000" b="1" dirty="0">
                <a:cs typeface="Times New Roman" panose="02020603050405020304" pitchFamily="18" charset="0"/>
              </a:rPr>
              <a:t>)} /&gt;</a:t>
            </a:r>
          </a:p>
          <a:p>
            <a:pPr marL="0" indent="0" algn="just">
              <a:buNone/>
            </a:pPr>
            <a:r>
              <a:rPr lang="en-IN" sz="1000" b="1" dirty="0">
                <a:cs typeface="Times New Roman" panose="02020603050405020304" pitchFamily="18" charset="0"/>
              </a:rPr>
              <a:t>      &lt;/div&gt;</a:t>
            </a:r>
          </a:p>
          <a:p>
            <a:pPr marL="0" indent="0" algn="just">
              <a:buNone/>
            </a:pPr>
            <a:r>
              <a:rPr lang="en-IN" sz="1000" b="1" dirty="0">
                <a:cs typeface="Times New Roman" panose="02020603050405020304" pitchFamily="18" charset="0"/>
              </a:rPr>
              <a:t>      &lt;div&gt;</a:t>
            </a:r>
          </a:p>
          <a:p>
            <a:pPr marL="0" indent="0" algn="just">
              <a:buNone/>
            </a:pPr>
            <a:r>
              <a:rPr lang="en-IN" sz="1000" b="1" dirty="0">
                <a:cs typeface="Times New Roman" panose="02020603050405020304" pitchFamily="18" charset="0"/>
              </a:rPr>
              <a:t>        &lt;label&gt;Description:&lt;/label&gt;</a:t>
            </a:r>
          </a:p>
          <a:p>
            <a:pPr marL="0" indent="0" algn="just">
              <a:buNone/>
            </a:pPr>
            <a:r>
              <a:rPr lang="en-IN" sz="1000" b="1" dirty="0">
                <a:cs typeface="Times New Roman" panose="02020603050405020304" pitchFamily="18" charset="0"/>
              </a:rPr>
              <a:t>        &lt;</a:t>
            </a:r>
            <a:r>
              <a:rPr lang="en-IN" sz="1000" b="1" dirty="0" err="1">
                <a:cs typeface="Times New Roman" panose="02020603050405020304" pitchFamily="18" charset="0"/>
              </a:rPr>
              <a:t>textarea</a:t>
            </a:r>
            <a:r>
              <a:rPr lang="en-IN" sz="1000" b="1" dirty="0">
                <a:cs typeface="Times New Roman" panose="02020603050405020304" pitchFamily="18" charset="0"/>
              </a:rPr>
              <a:t> value={description} </a:t>
            </a:r>
            <a:r>
              <a:rPr lang="en-IN" sz="1000" b="1" dirty="0" err="1">
                <a:cs typeface="Times New Roman" panose="02020603050405020304" pitchFamily="18" charset="0"/>
              </a:rPr>
              <a:t>onChange</a:t>
            </a:r>
            <a:r>
              <a:rPr lang="en-IN" sz="1000" b="1" dirty="0">
                <a:cs typeface="Times New Roman" panose="02020603050405020304" pitchFamily="18" charset="0"/>
              </a:rPr>
              <a:t>={(e) =&gt; </a:t>
            </a:r>
            <a:r>
              <a:rPr lang="en-IN" sz="1000" b="1" dirty="0" err="1">
                <a:cs typeface="Times New Roman" panose="02020603050405020304" pitchFamily="18" charset="0"/>
              </a:rPr>
              <a:t>setDescription</a:t>
            </a:r>
            <a:r>
              <a:rPr lang="en-IN" sz="1000" b="1" dirty="0">
                <a:cs typeface="Times New Roman" panose="02020603050405020304" pitchFamily="18" charset="0"/>
              </a:rPr>
              <a:t>(</a:t>
            </a:r>
            <a:r>
              <a:rPr lang="en-IN" sz="1000" b="1" dirty="0" err="1">
                <a:cs typeface="Times New Roman" panose="02020603050405020304" pitchFamily="18" charset="0"/>
              </a:rPr>
              <a:t>e.target.value</a:t>
            </a:r>
            <a:r>
              <a:rPr lang="en-IN" sz="1000" b="1" dirty="0">
                <a:cs typeface="Times New Roman" panose="02020603050405020304" pitchFamily="18" charset="0"/>
              </a:rPr>
              <a:t>)} /&gt;</a:t>
            </a:r>
          </a:p>
          <a:p>
            <a:pPr marL="0" indent="0" algn="just">
              <a:buNone/>
            </a:pPr>
            <a:r>
              <a:rPr lang="en-IN" sz="1000" b="1" dirty="0">
                <a:cs typeface="Times New Roman" panose="02020603050405020304" pitchFamily="18" charset="0"/>
              </a:rPr>
              <a:t>      &lt;/div&gt;</a:t>
            </a:r>
          </a:p>
          <a:p>
            <a:pPr marL="0" indent="0" algn="just">
              <a:buNone/>
            </a:pPr>
            <a:r>
              <a:rPr lang="en-IN" sz="1000" b="1" dirty="0">
                <a:cs typeface="Times New Roman" panose="02020603050405020304" pitchFamily="18" charset="0"/>
              </a:rPr>
              <a:t>      &lt;div&gt;</a:t>
            </a:r>
          </a:p>
          <a:p>
            <a:pPr marL="0" indent="0" algn="just">
              <a:buNone/>
            </a:pPr>
            <a:r>
              <a:rPr lang="en-IN" sz="1000" b="1" dirty="0">
                <a:cs typeface="Times New Roman" panose="02020603050405020304" pitchFamily="18" charset="0"/>
              </a:rPr>
              <a:t>        &lt;label&gt;Status:&lt;/label&gt;</a:t>
            </a:r>
          </a:p>
          <a:p>
            <a:pPr marL="0" indent="0" algn="just">
              <a:buNone/>
            </a:pPr>
            <a:r>
              <a:rPr lang="en-IN" sz="1000" b="1" dirty="0">
                <a:cs typeface="Times New Roman" panose="02020603050405020304" pitchFamily="18" charset="0"/>
              </a:rPr>
              <a:t>        &lt;select value={status} </a:t>
            </a:r>
            <a:r>
              <a:rPr lang="en-IN" sz="1000" b="1" dirty="0" err="1">
                <a:cs typeface="Times New Roman" panose="02020603050405020304" pitchFamily="18" charset="0"/>
              </a:rPr>
              <a:t>onChange</a:t>
            </a:r>
            <a:r>
              <a:rPr lang="en-IN" sz="1000" b="1" dirty="0">
                <a:cs typeface="Times New Roman" panose="02020603050405020304" pitchFamily="18" charset="0"/>
              </a:rPr>
              <a:t>={(e) =&gt; </a:t>
            </a:r>
            <a:r>
              <a:rPr lang="en-IN" sz="1000" b="1" dirty="0" err="1">
                <a:cs typeface="Times New Roman" panose="02020603050405020304" pitchFamily="18" charset="0"/>
              </a:rPr>
              <a:t>setStatus</a:t>
            </a:r>
            <a:r>
              <a:rPr lang="en-IN" sz="1000" b="1" dirty="0">
                <a:cs typeface="Times New Roman" panose="02020603050405020304" pitchFamily="18" charset="0"/>
              </a:rPr>
              <a:t>(</a:t>
            </a:r>
            <a:r>
              <a:rPr lang="en-IN" sz="1000" b="1" dirty="0" err="1">
                <a:cs typeface="Times New Roman" panose="02020603050405020304" pitchFamily="18" charset="0"/>
              </a:rPr>
              <a:t>e.target.value</a:t>
            </a:r>
            <a:r>
              <a:rPr lang="en-IN" sz="1000" b="1" dirty="0">
                <a:cs typeface="Times New Roman" panose="02020603050405020304" pitchFamily="18" charset="0"/>
              </a:rPr>
              <a:t>)}&gt;</a:t>
            </a:r>
          </a:p>
          <a:p>
            <a:pPr marL="0" indent="0" algn="just">
              <a:buNone/>
            </a:pPr>
            <a:r>
              <a:rPr lang="en-IN" sz="1000" b="1" dirty="0">
                <a:cs typeface="Times New Roman" panose="02020603050405020304" pitchFamily="18" charset="0"/>
              </a:rPr>
              <a:t>          &lt;option value="Open"&gt;Open&lt;/option&gt;</a:t>
            </a:r>
          </a:p>
          <a:p>
            <a:pPr marL="0" indent="0" algn="just">
              <a:buNone/>
            </a:pPr>
            <a:r>
              <a:rPr lang="en-IN" sz="1000" b="1" dirty="0">
                <a:cs typeface="Times New Roman" panose="02020603050405020304" pitchFamily="18" charset="0"/>
              </a:rPr>
              <a:t>          &lt;option value="In Progress"&gt;In Progress&lt;/option&gt;</a:t>
            </a:r>
          </a:p>
          <a:p>
            <a:pPr marL="0" indent="0" algn="just">
              <a:buNone/>
            </a:pPr>
            <a:r>
              <a:rPr lang="en-IN" sz="1000" b="1" dirty="0">
                <a:cs typeface="Times New Roman" panose="02020603050405020304" pitchFamily="18" charset="0"/>
              </a:rPr>
              <a:t>          &lt;option value="Resolved"&gt;Resolved&lt;/option&gt;</a:t>
            </a:r>
          </a:p>
          <a:p>
            <a:pPr marL="0" indent="0" algn="just">
              <a:buNone/>
            </a:pPr>
            <a:r>
              <a:rPr lang="en-IN" sz="1000" b="1" dirty="0">
                <a:cs typeface="Times New Roman" panose="02020603050405020304" pitchFamily="18" charset="0"/>
              </a:rPr>
              <a:t>        &lt;/select&gt;</a:t>
            </a:r>
          </a:p>
          <a:p>
            <a:pPr marL="0" indent="0" algn="just">
              <a:buNone/>
            </a:pPr>
            <a:r>
              <a:rPr lang="en-IN" sz="1000" b="1" dirty="0">
                <a:cs typeface="Times New Roman" panose="02020603050405020304" pitchFamily="18" charset="0"/>
              </a:rPr>
              <a:t>      &lt;/div&gt;</a:t>
            </a:r>
          </a:p>
          <a:p>
            <a:pPr marL="0" indent="0" algn="just">
              <a:buNone/>
            </a:pPr>
            <a:r>
              <a:rPr lang="en-IN" sz="1000" b="1" dirty="0">
                <a:cs typeface="Times New Roman" panose="02020603050405020304" pitchFamily="18" charset="0"/>
              </a:rPr>
              <a:t>      &lt;button type="submit"&gt;Add Issue&lt;/button&gt;</a:t>
            </a:r>
          </a:p>
          <a:p>
            <a:pPr marL="0" indent="0" algn="just">
              <a:buNone/>
            </a:pPr>
            <a:r>
              <a:rPr lang="en-IN" sz="1000" b="1" dirty="0">
                <a:cs typeface="Times New Roman" panose="02020603050405020304" pitchFamily="18" charset="0"/>
              </a:rPr>
              <a:t>    &lt;/form&gt;</a:t>
            </a:r>
          </a:p>
          <a:p>
            <a:pPr marL="0" indent="0" algn="just">
              <a:buNone/>
            </a:pPr>
            <a:r>
              <a:rPr lang="en-IN" sz="1000" b="1" dirty="0">
                <a:cs typeface="Times New Roman" panose="02020603050405020304" pitchFamily="18" charset="0"/>
              </a:rPr>
              <a:t>  );</a:t>
            </a:r>
          </a:p>
          <a:p>
            <a:pPr marL="0" indent="0" algn="just">
              <a:buNone/>
            </a:pPr>
            <a:r>
              <a:rPr lang="en-IN" sz="1000" b="1" dirty="0">
                <a:cs typeface="Times New Roman" panose="02020603050405020304" pitchFamily="18" charset="0"/>
              </a:rPr>
              <a:t>};</a:t>
            </a:r>
          </a:p>
          <a:p>
            <a:pPr marL="0" indent="0" algn="just">
              <a:buNone/>
            </a:pPr>
            <a:endParaRPr lang="en-IN" sz="1000" b="1" dirty="0">
              <a:cs typeface="Times New Roman" panose="02020603050405020304" pitchFamily="18" charset="0"/>
            </a:endParaRPr>
          </a:p>
          <a:p>
            <a:pPr marL="0" indent="0" algn="just">
              <a:buNone/>
            </a:pPr>
            <a:r>
              <a:rPr lang="en-IN" sz="1000" b="1" dirty="0">
                <a:cs typeface="Times New Roman" panose="02020603050405020304" pitchFamily="18" charset="0"/>
              </a:rPr>
              <a:t>export default </a:t>
            </a:r>
            <a:r>
              <a:rPr lang="en-IN" sz="1000" b="1" dirty="0" err="1">
                <a:cs typeface="Times New Roman" panose="02020603050405020304" pitchFamily="18" charset="0"/>
              </a:rPr>
              <a:t>AddIssueForm</a:t>
            </a:r>
            <a:r>
              <a:rPr lang="en-IN" sz="1000" b="1" dirty="0">
                <a:cs typeface="Times New Roman" panose="02020603050405020304" pitchFamily="18" charset="0"/>
              </a:rPr>
              <a:t>;</a:t>
            </a:r>
          </a:p>
          <a:p>
            <a:pPr marL="0" indent="0" algn="just">
              <a:buNone/>
            </a:pPr>
            <a:endParaRPr lang="en-IN" sz="1000" b="1" dirty="0">
              <a:cs typeface="Times New Roman" panose="02020603050405020304" pitchFamily="18" charset="0"/>
            </a:endParaRPr>
          </a:p>
        </p:txBody>
      </p:sp>
    </p:spTree>
    <p:extLst>
      <p:ext uri="{BB962C8B-B14F-4D97-AF65-F5344CB8AC3E}">
        <p14:creationId xmlns:p14="http://schemas.microsoft.com/office/powerpoint/2010/main" val="9775223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345AD7-F51A-EA89-CF5F-D8C6FF735D9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BC9458-D2DA-770B-F471-FE97859DB636}"/>
              </a:ext>
            </a:extLst>
          </p:cNvPr>
          <p:cNvSpPr>
            <a:spLocks noGrp="1"/>
          </p:cNvSpPr>
          <p:nvPr>
            <p:ph idx="1"/>
          </p:nvPr>
        </p:nvSpPr>
        <p:spPr>
          <a:xfrm>
            <a:off x="838200" y="542925"/>
            <a:ext cx="10515600" cy="5634038"/>
          </a:xfrm>
        </p:spPr>
        <p:txBody>
          <a:bodyPr>
            <a:noAutofit/>
          </a:bodyPr>
          <a:lstStyle/>
          <a:p>
            <a:pPr marL="0" indent="0" algn="ctr">
              <a:buNone/>
            </a:pPr>
            <a:r>
              <a:rPr lang="en-US" sz="1400" b="1" dirty="0" err="1"/>
              <a:t>IssueFilter</a:t>
            </a:r>
            <a:r>
              <a:rPr lang="en-US" sz="1400" b="1" dirty="0"/>
              <a:t> Component</a:t>
            </a:r>
          </a:p>
          <a:p>
            <a:pPr marL="0" indent="0">
              <a:buNone/>
            </a:pPr>
            <a:r>
              <a:rPr lang="en-IN" sz="1400" b="1" dirty="0">
                <a:cs typeface="Times New Roman" panose="02020603050405020304" pitchFamily="18" charset="0"/>
              </a:rPr>
              <a:t>import React from 'react';</a:t>
            </a:r>
          </a:p>
          <a:p>
            <a:pPr marL="0" indent="0">
              <a:buNone/>
            </a:pPr>
            <a:endParaRPr lang="en-IN" sz="1200" b="1" dirty="0">
              <a:cs typeface="Times New Roman" panose="02020603050405020304" pitchFamily="18" charset="0"/>
            </a:endParaRPr>
          </a:p>
          <a:p>
            <a:pPr marL="0" indent="0">
              <a:buNone/>
            </a:pPr>
            <a:r>
              <a:rPr lang="en-IN" sz="1200" b="1" dirty="0" err="1">
                <a:cs typeface="Times New Roman" panose="02020603050405020304" pitchFamily="18" charset="0"/>
              </a:rPr>
              <a:t>const</a:t>
            </a:r>
            <a:r>
              <a:rPr lang="en-IN" sz="1200" b="1" dirty="0">
                <a:cs typeface="Times New Roman" panose="02020603050405020304" pitchFamily="18" charset="0"/>
              </a:rPr>
              <a:t> </a:t>
            </a:r>
            <a:r>
              <a:rPr lang="en-IN" sz="1200" b="1" dirty="0" err="1">
                <a:cs typeface="Times New Roman" panose="02020603050405020304" pitchFamily="18" charset="0"/>
              </a:rPr>
              <a:t>IssueFilter</a:t>
            </a:r>
            <a:r>
              <a:rPr lang="en-IN" sz="1200" b="1" dirty="0">
                <a:cs typeface="Times New Roman" panose="02020603050405020304" pitchFamily="18" charset="0"/>
              </a:rPr>
              <a:t> = ({ </a:t>
            </a:r>
            <a:r>
              <a:rPr lang="en-IN" sz="1200" b="1" dirty="0" err="1">
                <a:cs typeface="Times New Roman" panose="02020603050405020304" pitchFamily="18" charset="0"/>
              </a:rPr>
              <a:t>onFilter</a:t>
            </a:r>
            <a:r>
              <a:rPr lang="en-IN" sz="1200" b="1" dirty="0">
                <a:cs typeface="Times New Roman" panose="02020603050405020304" pitchFamily="18" charset="0"/>
              </a:rPr>
              <a:t> }) =&gt; {</a:t>
            </a:r>
          </a:p>
          <a:p>
            <a:pPr marL="0" indent="0">
              <a:buNone/>
            </a:pPr>
            <a:r>
              <a:rPr lang="en-IN" sz="1200" b="1" dirty="0">
                <a:cs typeface="Times New Roman" panose="02020603050405020304" pitchFamily="18" charset="0"/>
              </a:rPr>
              <a:t>  </a:t>
            </a:r>
            <a:r>
              <a:rPr lang="en-IN" sz="1200" b="1" dirty="0" err="1">
                <a:cs typeface="Times New Roman" panose="02020603050405020304" pitchFamily="18" charset="0"/>
              </a:rPr>
              <a:t>const</a:t>
            </a:r>
            <a:r>
              <a:rPr lang="en-IN" sz="1200" b="1" dirty="0">
                <a:cs typeface="Times New Roman" panose="02020603050405020304" pitchFamily="18" charset="0"/>
              </a:rPr>
              <a:t> </a:t>
            </a:r>
            <a:r>
              <a:rPr lang="en-IN" sz="1200" b="1" dirty="0" err="1">
                <a:cs typeface="Times New Roman" panose="02020603050405020304" pitchFamily="18" charset="0"/>
              </a:rPr>
              <a:t>handleFilterChange</a:t>
            </a:r>
            <a:r>
              <a:rPr lang="en-IN" sz="1200" b="1" dirty="0">
                <a:cs typeface="Times New Roman" panose="02020603050405020304" pitchFamily="18" charset="0"/>
              </a:rPr>
              <a:t> = (e) =&gt; {</a:t>
            </a:r>
          </a:p>
          <a:p>
            <a:pPr marL="0" indent="0">
              <a:buNone/>
            </a:pPr>
            <a:r>
              <a:rPr lang="en-IN" sz="1200" b="1" dirty="0">
                <a:cs typeface="Times New Roman" panose="02020603050405020304" pitchFamily="18" charset="0"/>
              </a:rPr>
              <a:t>    </a:t>
            </a:r>
            <a:r>
              <a:rPr lang="en-IN" sz="1200" b="1" dirty="0" err="1">
                <a:cs typeface="Times New Roman" panose="02020603050405020304" pitchFamily="18" charset="0"/>
              </a:rPr>
              <a:t>onFilter</a:t>
            </a:r>
            <a:r>
              <a:rPr lang="en-IN" sz="1200" b="1" dirty="0">
                <a:cs typeface="Times New Roman" panose="02020603050405020304" pitchFamily="18" charset="0"/>
              </a:rPr>
              <a:t>(</a:t>
            </a:r>
            <a:r>
              <a:rPr lang="en-IN" sz="1200" b="1" dirty="0" err="1">
                <a:cs typeface="Times New Roman" panose="02020603050405020304" pitchFamily="18" charset="0"/>
              </a:rPr>
              <a:t>e.target.value</a:t>
            </a:r>
            <a:r>
              <a:rPr lang="en-IN" sz="1200" b="1" dirty="0">
                <a:cs typeface="Times New Roman" panose="02020603050405020304" pitchFamily="18" charset="0"/>
              </a:rPr>
              <a:t>);</a:t>
            </a:r>
          </a:p>
          <a:p>
            <a:pPr marL="0" indent="0">
              <a:buNone/>
            </a:pPr>
            <a:r>
              <a:rPr lang="en-IN" sz="1200" b="1" dirty="0">
                <a:cs typeface="Times New Roman" panose="02020603050405020304" pitchFamily="18" charset="0"/>
              </a:rPr>
              <a:t>  };</a:t>
            </a:r>
          </a:p>
          <a:p>
            <a:pPr marL="0" indent="0">
              <a:buNone/>
            </a:pPr>
            <a:endParaRPr lang="en-IN" sz="1200" b="1" dirty="0">
              <a:cs typeface="Times New Roman" panose="02020603050405020304" pitchFamily="18" charset="0"/>
            </a:endParaRPr>
          </a:p>
          <a:p>
            <a:pPr marL="0" indent="0">
              <a:buNone/>
            </a:pPr>
            <a:r>
              <a:rPr lang="en-IN" sz="1200" b="1" dirty="0">
                <a:cs typeface="Times New Roman" panose="02020603050405020304" pitchFamily="18" charset="0"/>
              </a:rPr>
              <a:t>  return (</a:t>
            </a:r>
          </a:p>
          <a:p>
            <a:pPr marL="0" indent="0">
              <a:buNone/>
            </a:pPr>
            <a:r>
              <a:rPr lang="en-IN" sz="1200" b="1" dirty="0">
                <a:cs typeface="Times New Roman" panose="02020603050405020304" pitchFamily="18" charset="0"/>
              </a:rPr>
              <a:t>    &lt;div&gt;</a:t>
            </a:r>
          </a:p>
          <a:p>
            <a:pPr marL="0" indent="0">
              <a:buNone/>
            </a:pPr>
            <a:r>
              <a:rPr lang="en-IN" sz="1200" b="1" dirty="0">
                <a:cs typeface="Times New Roman" panose="02020603050405020304" pitchFamily="18" charset="0"/>
              </a:rPr>
              <a:t>      &lt;label&gt;Filter by status:&lt;/label&gt;</a:t>
            </a:r>
          </a:p>
          <a:p>
            <a:pPr marL="0" indent="0">
              <a:buNone/>
            </a:pPr>
            <a:r>
              <a:rPr lang="en-IN" sz="1200" b="1" dirty="0">
                <a:cs typeface="Times New Roman" panose="02020603050405020304" pitchFamily="18" charset="0"/>
              </a:rPr>
              <a:t>      &lt;select </a:t>
            </a:r>
            <a:r>
              <a:rPr lang="en-IN" sz="1200" b="1" dirty="0" err="1">
                <a:cs typeface="Times New Roman" panose="02020603050405020304" pitchFamily="18" charset="0"/>
              </a:rPr>
              <a:t>onChange</a:t>
            </a:r>
            <a:r>
              <a:rPr lang="en-IN" sz="1200" b="1" dirty="0">
                <a:cs typeface="Times New Roman" panose="02020603050405020304" pitchFamily="18" charset="0"/>
              </a:rPr>
              <a:t>={</a:t>
            </a:r>
            <a:r>
              <a:rPr lang="en-IN" sz="1200" b="1" dirty="0" err="1">
                <a:cs typeface="Times New Roman" panose="02020603050405020304" pitchFamily="18" charset="0"/>
              </a:rPr>
              <a:t>handleFilterChange</a:t>
            </a:r>
            <a:r>
              <a:rPr lang="en-IN" sz="1200" b="1" dirty="0">
                <a:cs typeface="Times New Roman" panose="02020603050405020304" pitchFamily="18" charset="0"/>
              </a:rPr>
              <a:t>}&gt;</a:t>
            </a:r>
          </a:p>
          <a:p>
            <a:pPr marL="0" indent="0">
              <a:buNone/>
            </a:pPr>
            <a:r>
              <a:rPr lang="en-IN" sz="1200" b="1" dirty="0">
                <a:cs typeface="Times New Roman" panose="02020603050405020304" pitchFamily="18" charset="0"/>
              </a:rPr>
              <a:t>        &lt;option value="All"&gt;All&lt;/option&gt;</a:t>
            </a:r>
          </a:p>
          <a:p>
            <a:pPr marL="0" indent="0">
              <a:buNone/>
            </a:pPr>
            <a:r>
              <a:rPr lang="en-IN" sz="1200" b="1" dirty="0">
                <a:cs typeface="Times New Roman" panose="02020603050405020304" pitchFamily="18" charset="0"/>
              </a:rPr>
              <a:t>        &lt;option value="Open"&gt;Open&lt;/option&gt;</a:t>
            </a:r>
          </a:p>
          <a:p>
            <a:pPr marL="0" indent="0">
              <a:buNone/>
            </a:pPr>
            <a:r>
              <a:rPr lang="en-IN" sz="1200" b="1" dirty="0">
                <a:cs typeface="Times New Roman" panose="02020603050405020304" pitchFamily="18" charset="0"/>
              </a:rPr>
              <a:t>        &lt;option value="In Progress"&gt;In Progress&lt;/option&gt;</a:t>
            </a:r>
          </a:p>
          <a:p>
            <a:pPr marL="0" indent="0">
              <a:buNone/>
            </a:pPr>
            <a:r>
              <a:rPr lang="en-IN" sz="1200" b="1" dirty="0">
                <a:cs typeface="Times New Roman" panose="02020603050405020304" pitchFamily="18" charset="0"/>
              </a:rPr>
              <a:t>        &lt;option value="Resolved"&gt;Resolved&lt;/option&gt;</a:t>
            </a:r>
          </a:p>
          <a:p>
            <a:pPr marL="0" indent="0">
              <a:buNone/>
            </a:pPr>
            <a:r>
              <a:rPr lang="en-IN" sz="1200" b="1" dirty="0">
                <a:cs typeface="Times New Roman" panose="02020603050405020304" pitchFamily="18" charset="0"/>
              </a:rPr>
              <a:t>      &lt;/select&gt;</a:t>
            </a:r>
          </a:p>
          <a:p>
            <a:pPr marL="0" indent="0">
              <a:buNone/>
            </a:pPr>
            <a:r>
              <a:rPr lang="en-IN" sz="1200" b="1" dirty="0">
                <a:cs typeface="Times New Roman" panose="02020603050405020304" pitchFamily="18" charset="0"/>
              </a:rPr>
              <a:t>    &lt;/div&gt;</a:t>
            </a:r>
          </a:p>
          <a:p>
            <a:pPr marL="0" indent="0">
              <a:buNone/>
            </a:pPr>
            <a:r>
              <a:rPr lang="en-IN" sz="1200" b="1" dirty="0">
                <a:cs typeface="Times New Roman" panose="02020603050405020304" pitchFamily="18" charset="0"/>
              </a:rPr>
              <a:t>  );</a:t>
            </a:r>
          </a:p>
          <a:p>
            <a:pPr marL="0" indent="0">
              <a:buNone/>
            </a:pPr>
            <a:r>
              <a:rPr lang="en-IN" sz="1200" b="1" dirty="0">
                <a:cs typeface="Times New Roman" panose="02020603050405020304" pitchFamily="18" charset="0"/>
              </a:rPr>
              <a:t>};</a:t>
            </a:r>
          </a:p>
          <a:p>
            <a:pPr marL="0" indent="0">
              <a:buNone/>
            </a:pPr>
            <a:endParaRPr lang="en-IN" sz="1200" b="1" dirty="0">
              <a:cs typeface="Times New Roman" panose="02020603050405020304" pitchFamily="18" charset="0"/>
            </a:endParaRPr>
          </a:p>
          <a:p>
            <a:pPr marL="0" indent="0">
              <a:buNone/>
            </a:pPr>
            <a:r>
              <a:rPr lang="en-IN" sz="1200" b="1" dirty="0">
                <a:cs typeface="Times New Roman" panose="02020603050405020304" pitchFamily="18" charset="0"/>
              </a:rPr>
              <a:t>export default </a:t>
            </a:r>
            <a:r>
              <a:rPr lang="en-IN" sz="1200" b="1" dirty="0" err="1">
                <a:cs typeface="Times New Roman" panose="02020603050405020304" pitchFamily="18" charset="0"/>
              </a:rPr>
              <a:t>IssueFilter</a:t>
            </a:r>
            <a:r>
              <a:rPr lang="en-IN" sz="1200" b="1" dirty="0">
                <a:cs typeface="Times New Roman" panose="02020603050405020304" pitchFamily="18" charset="0"/>
              </a:rPr>
              <a:t>;</a:t>
            </a:r>
          </a:p>
          <a:p>
            <a:pPr marL="0" indent="0">
              <a:buNone/>
            </a:pPr>
            <a:endParaRPr lang="en-IN" sz="1200" b="1" dirty="0">
              <a:cs typeface="Times New Roman" panose="02020603050405020304" pitchFamily="18" charset="0"/>
            </a:endParaRPr>
          </a:p>
        </p:txBody>
      </p:sp>
    </p:spTree>
    <p:extLst>
      <p:ext uri="{BB962C8B-B14F-4D97-AF65-F5344CB8AC3E}">
        <p14:creationId xmlns:p14="http://schemas.microsoft.com/office/powerpoint/2010/main" val="37367452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E04BFF-2211-9FE8-FB32-6742E9CC408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67258F-9DB6-B17B-7759-552FEEE07588}"/>
              </a:ext>
            </a:extLst>
          </p:cNvPr>
          <p:cNvSpPr>
            <a:spLocks noGrp="1"/>
          </p:cNvSpPr>
          <p:nvPr>
            <p:ph idx="1"/>
          </p:nvPr>
        </p:nvSpPr>
        <p:spPr>
          <a:xfrm>
            <a:off x="838200" y="542925"/>
            <a:ext cx="10515600" cy="5634038"/>
          </a:xfrm>
        </p:spPr>
        <p:txBody>
          <a:bodyPr>
            <a:noAutofit/>
          </a:bodyPr>
          <a:lstStyle/>
          <a:p>
            <a:pPr marL="0" indent="0" algn="ctr">
              <a:buNone/>
            </a:pPr>
            <a:r>
              <a:rPr lang="en-IN" sz="1200" b="1" dirty="0">
                <a:cs typeface="Times New Roman" panose="02020603050405020304" pitchFamily="18" charset="0"/>
              </a:rPr>
              <a:t>Putting All together Parent Component</a:t>
            </a:r>
          </a:p>
          <a:p>
            <a:pPr marL="0" indent="0">
              <a:buNone/>
            </a:pPr>
            <a:r>
              <a:rPr lang="en-IN" sz="1100" b="1" dirty="0">
                <a:cs typeface="Times New Roman" panose="02020603050405020304" pitchFamily="18" charset="0"/>
              </a:rPr>
              <a:t>import React, { </a:t>
            </a:r>
            <a:r>
              <a:rPr lang="en-IN" sz="1100" b="1" dirty="0" err="1">
                <a:cs typeface="Times New Roman" panose="02020603050405020304" pitchFamily="18" charset="0"/>
              </a:rPr>
              <a:t>useState</a:t>
            </a:r>
            <a:r>
              <a:rPr lang="en-IN" sz="1100" b="1" dirty="0">
                <a:cs typeface="Times New Roman" panose="02020603050405020304" pitchFamily="18" charset="0"/>
              </a:rPr>
              <a:t> } from 'react';</a:t>
            </a:r>
          </a:p>
          <a:p>
            <a:pPr marL="0" indent="0">
              <a:buNone/>
            </a:pPr>
            <a:r>
              <a:rPr lang="en-IN" sz="1100" b="1" dirty="0">
                <a:cs typeface="Times New Roman" panose="02020603050405020304" pitchFamily="18" charset="0"/>
              </a:rPr>
              <a:t>import </a:t>
            </a:r>
            <a:r>
              <a:rPr lang="en-IN" sz="1100" b="1" dirty="0" err="1">
                <a:cs typeface="Times New Roman" panose="02020603050405020304" pitchFamily="18" charset="0"/>
              </a:rPr>
              <a:t>IssueList</a:t>
            </a:r>
            <a:r>
              <a:rPr lang="en-IN" sz="1100" b="1" dirty="0">
                <a:cs typeface="Times New Roman" panose="02020603050405020304" pitchFamily="18" charset="0"/>
              </a:rPr>
              <a:t> from './</a:t>
            </a:r>
            <a:r>
              <a:rPr lang="en-IN" sz="1100" b="1" dirty="0" err="1">
                <a:cs typeface="Times New Roman" panose="02020603050405020304" pitchFamily="18" charset="0"/>
              </a:rPr>
              <a:t>IssueList</a:t>
            </a:r>
            <a:r>
              <a:rPr lang="en-IN" sz="1100" b="1" dirty="0">
                <a:cs typeface="Times New Roman" panose="02020603050405020304" pitchFamily="18" charset="0"/>
              </a:rPr>
              <a:t>';</a:t>
            </a:r>
          </a:p>
          <a:p>
            <a:pPr marL="0" indent="0">
              <a:buNone/>
            </a:pPr>
            <a:r>
              <a:rPr lang="en-IN" sz="1100" b="1" dirty="0">
                <a:cs typeface="Times New Roman" panose="02020603050405020304" pitchFamily="18" charset="0"/>
              </a:rPr>
              <a:t>import </a:t>
            </a:r>
            <a:r>
              <a:rPr lang="en-IN" sz="1100" b="1" dirty="0" err="1">
                <a:cs typeface="Times New Roman" panose="02020603050405020304" pitchFamily="18" charset="0"/>
              </a:rPr>
              <a:t>AddIssueForm</a:t>
            </a:r>
            <a:r>
              <a:rPr lang="en-IN" sz="1100" b="1" dirty="0">
                <a:cs typeface="Times New Roman" panose="02020603050405020304" pitchFamily="18" charset="0"/>
              </a:rPr>
              <a:t> from './</a:t>
            </a:r>
            <a:r>
              <a:rPr lang="en-IN" sz="1100" b="1" dirty="0" err="1">
                <a:cs typeface="Times New Roman" panose="02020603050405020304" pitchFamily="18" charset="0"/>
              </a:rPr>
              <a:t>AddIssueForm</a:t>
            </a:r>
            <a:r>
              <a:rPr lang="en-IN" sz="1100" b="1" dirty="0">
                <a:cs typeface="Times New Roman" panose="02020603050405020304" pitchFamily="18" charset="0"/>
              </a:rPr>
              <a:t>';</a:t>
            </a:r>
          </a:p>
          <a:p>
            <a:pPr marL="0" indent="0">
              <a:buNone/>
            </a:pPr>
            <a:r>
              <a:rPr lang="en-IN" sz="1100" b="1" dirty="0">
                <a:cs typeface="Times New Roman" panose="02020603050405020304" pitchFamily="18" charset="0"/>
              </a:rPr>
              <a:t>import </a:t>
            </a:r>
            <a:r>
              <a:rPr lang="en-IN" sz="1100" b="1" dirty="0" err="1">
                <a:cs typeface="Times New Roman" panose="02020603050405020304" pitchFamily="18" charset="0"/>
              </a:rPr>
              <a:t>IssueFilter</a:t>
            </a:r>
            <a:r>
              <a:rPr lang="en-IN" sz="1100" b="1" dirty="0">
                <a:cs typeface="Times New Roman" panose="02020603050405020304" pitchFamily="18" charset="0"/>
              </a:rPr>
              <a:t> from './</a:t>
            </a:r>
            <a:r>
              <a:rPr lang="en-IN" sz="1100" b="1" dirty="0" err="1">
                <a:cs typeface="Times New Roman" panose="02020603050405020304" pitchFamily="18" charset="0"/>
              </a:rPr>
              <a:t>IssueFilter</a:t>
            </a:r>
            <a:r>
              <a:rPr lang="en-IN" sz="1100" b="1" dirty="0">
                <a:cs typeface="Times New Roman" panose="02020603050405020304" pitchFamily="18" charset="0"/>
              </a:rPr>
              <a:t>';</a:t>
            </a:r>
          </a:p>
          <a:p>
            <a:pPr marL="0" indent="0">
              <a:buNone/>
            </a:pPr>
            <a:r>
              <a:rPr lang="en-IN" sz="1100" b="1" dirty="0">
                <a:cs typeface="Times New Roman" panose="02020603050405020304" pitchFamily="18" charset="0"/>
              </a:rPr>
              <a:t>import </a:t>
            </a:r>
            <a:r>
              <a:rPr lang="en-IN" sz="1100" b="1" dirty="0" err="1">
                <a:cs typeface="Times New Roman" panose="02020603050405020304" pitchFamily="18" charset="0"/>
              </a:rPr>
              <a:t>IssueDetails</a:t>
            </a:r>
            <a:r>
              <a:rPr lang="en-IN" sz="1100" b="1" dirty="0">
                <a:cs typeface="Times New Roman" panose="02020603050405020304" pitchFamily="18" charset="0"/>
              </a:rPr>
              <a:t> from './</a:t>
            </a:r>
            <a:r>
              <a:rPr lang="en-IN" sz="1100" b="1" dirty="0" err="1">
                <a:cs typeface="Times New Roman" panose="02020603050405020304" pitchFamily="18" charset="0"/>
              </a:rPr>
              <a:t>IssueDetails</a:t>
            </a:r>
            <a:r>
              <a:rPr lang="en-IN" sz="1100" b="1" dirty="0">
                <a:cs typeface="Times New Roman" panose="02020603050405020304" pitchFamily="18" charset="0"/>
              </a:rPr>
              <a:t>';</a:t>
            </a:r>
          </a:p>
          <a:p>
            <a:pPr marL="0" indent="0">
              <a:buNone/>
            </a:pPr>
            <a:endParaRPr lang="en-IN" sz="1100" b="1" dirty="0">
              <a:cs typeface="Times New Roman" panose="02020603050405020304" pitchFamily="18" charset="0"/>
            </a:endParaRPr>
          </a:p>
          <a:p>
            <a:pPr marL="0" indent="0">
              <a:buNone/>
            </a:pPr>
            <a:r>
              <a:rPr lang="en-IN" sz="1100" b="1" dirty="0" err="1">
                <a:cs typeface="Times New Roman" panose="02020603050405020304" pitchFamily="18" charset="0"/>
              </a:rPr>
              <a:t>const</a:t>
            </a:r>
            <a:r>
              <a:rPr lang="en-IN" sz="1100" b="1" dirty="0">
                <a:cs typeface="Times New Roman" panose="02020603050405020304" pitchFamily="18" charset="0"/>
              </a:rPr>
              <a:t> </a:t>
            </a:r>
            <a:r>
              <a:rPr lang="en-IN" sz="1100" b="1" dirty="0" err="1">
                <a:cs typeface="Times New Roman" panose="02020603050405020304" pitchFamily="18" charset="0"/>
              </a:rPr>
              <a:t>IssueTrackerApp</a:t>
            </a:r>
            <a:r>
              <a:rPr lang="en-IN" sz="1100" b="1" dirty="0">
                <a:cs typeface="Times New Roman" panose="02020603050405020304" pitchFamily="18" charset="0"/>
              </a:rPr>
              <a:t> = () =&gt; {</a:t>
            </a:r>
          </a:p>
          <a:p>
            <a:pPr marL="0" indent="0">
              <a:buNone/>
            </a:pPr>
            <a:r>
              <a:rPr lang="en-IN" sz="1100" b="1" dirty="0">
                <a:cs typeface="Times New Roman" panose="02020603050405020304" pitchFamily="18" charset="0"/>
              </a:rPr>
              <a:t>  </a:t>
            </a:r>
            <a:r>
              <a:rPr lang="en-IN" sz="1100" b="1" dirty="0" err="1">
                <a:cs typeface="Times New Roman" panose="02020603050405020304" pitchFamily="18" charset="0"/>
              </a:rPr>
              <a:t>const</a:t>
            </a:r>
            <a:r>
              <a:rPr lang="en-IN" sz="1100" b="1" dirty="0">
                <a:cs typeface="Times New Roman" panose="02020603050405020304" pitchFamily="18" charset="0"/>
              </a:rPr>
              <a:t> [issues, </a:t>
            </a:r>
            <a:r>
              <a:rPr lang="en-IN" sz="1100" b="1" dirty="0" err="1">
                <a:cs typeface="Times New Roman" panose="02020603050405020304" pitchFamily="18" charset="0"/>
              </a:rPr>
              <a:t>setIssues</a:t>
            </a:r>
            <a:r>
              <a:rPr lang="en-IN" sz="1100" b="1" dirty="0">
                <a:cs typeface="Times New Roman" panose="02020603050405020304" pitchFamily="18" charset="0"/>
              </a:rPr>
              <a:t>] = </a:t>
            </a:r>
            <a:r>
              <a:rPr lang="en-IN" sz="1100" b="1" dirty="0" err="1">
                <a:cs typeface="Times New Roman" panose="02020603050405020304" pitchFamily="18" charset="0"/>
              </a:rPr>
              <a:t>useState</a:t>
            </a:r>
            <a:r>
              <a:rPr lang="en-IN" sz="1100" b="1" dirty="0">
                <a:cs typeface="Times New Roman" panose="02020603050405020304" pitchFamily="18" charset="0"/>
              </a:rPr>
              <a:t>([]);</a:t>
            </a:r>
          </a:p>
          <a:p>
            <a:pPr marL="0" indent="0">
              <a:buNone/>
            </a:pPr>
            <a:r>
              <a:rPr lang="en-IN" sz="1100" b="1" dirty="0">
                <a:cs typeface="Times New Roman" panose="02020603050405020304" pitchFamily="18" charset="0"/>
              </a:rPr>
              <a:t>  </a:t>
            </a:r>
            <a:r>
              <a:rPr lang="en-IN" sz="1100" b="1" dirty="0" err="1">
                <a:cs typeface="Times New Roman" panose="02020603050405020304" pitchFamily="18" charset="0"/>
              </a:rPr>
              <a:t>const</a:t>
            </a:r>
            <a:r>
              <a:rPr lang="en-IN" sz="1100" b="1" dirty="0">
                <a:cs typeface="Times New Roman" panose="02020603050405020304" pitchFamily="18" charset="0"/>
              </a:rPr>
              <a:t> [</a:t>
            </a:r>
            <a:r>
              <a:rPr lang="en-IN" sz="1100" b="1" dirty="0" err="1">
                <a:cs typeface="Times New Roman" panose="02020603050405020304" pitchFamily="18" charset="0"/>
              </a:rPr>
              <a:t>filteredIssues</a:t>
            </a:r>
            <a:r>
              <a:rPr lang="en-IN" sz="1100" b="1" dirty="0">
                <a:cs typeface="Times New Roman" panose="02020603050405020304" pitchFamily="18" charset="0"/>
              </a:rPr>
              <a:t>, </a:t>
            </a:r>
            <a:r>
              <a:rPr lang="en-IN" sz="1100" b="1" dirty="0" err="1">
                <a:cs typeface="Times New Roman" panose="02020603050405020304" pitchFamily="18" charset="0"/>
              </a:rPr>
              <a:t>setFilteredIssues</a:t>
            </a:r>
            <a:r>
              <a:rPr lang="en-IN" sz="1100" b="1" dirty="0">
                <a:cs typeface="Times New Roman" panose="02020603050405020304" pitchFamily="18" charset="0"/>
              </a:rPr>
              <a:t>] = </a:t>
            </a:r>
            <a:r>
              <a:rPr lang="en-IN" sz="1100" b="1" dirty="0" err="1">
                <a:cs typeface="Times New Roman" panose="02020603050405020304" pitchFamily="18" charset="0"/>
              </a:rPr>
              <a:t>useState</a:t>
            </a:r>
            <a:r>
              <a:rPr lang="en-IN" sz="1100" b="1" dirty="0">
                <a:cs typeface="Times New Roman" panose="02020603050405020304" pitchFamily="18" charset="0"/>
              </a:rPr>
              <a:t>(issues);</a:t>
            </a:r>
          </a:p>
          <a:p>
            <a:pPr marL="0" indent="0">
              <a:buNone/>
            </a:pPr>
            <a:endParaRPr lang="en-IN" sz="1100" b="1" dirty="0">
              <a:cs typeface="Times New Roman" panose="02020603050405020304" pitchFamily="18" charset="0"/>
            </a:endParaRPr>
          </a:p>
          <a:p>
            <a:pPr marL="0" indent="0">
              <a:buNone/>
            </a:pPr>
            <a:r>
              <a:rPr lang="en-IN" sz="1100" b="1" dirty="0">
                <a:cs typeface="Times New Roman" panose="02020603050405020304" pitchFamily="18" charset="0"/>
              </a:rPr>
              <a:t>  </a:t>
            </a:r>
            <a:r>
              <a:rPr lang="en-IN" sz="1100" b="1" dirty="0" err="1">
                <a:cs typeface="Times New Roman" panose="02020603050405020304" pitchFamily="18" charset="0"/>
              </a:rPr>
              <a:t>const</a:t>
            </a:r>
            <a:r>
              <a:rPr lang="en-IN" sz="1100" b="1" dirty="0">
                <a:cs typeface="Times New Roman" panose="02020603050405020304" pitchFamily="18" charset="0"/>
              </a:rPr>
              <a:t> </a:t>
            </a:r>
            <a:r>
              <a:rPr lang="en-IN" sz="1100" b="1" dirty="0" err="1">
                <a:cs typeface="Times New Roman" panose="02020603050405020304" pitchFamily="18" charset="0"/>
              </a:rPr>
              <a:t>addIssue</a:t>
            </a:r>
            <a:r>
              <a:rPr lang="en-IN" sz="1100" b="1" dirty="0">
                <a:cs typeface="Times New Roman" panose="02020603050405020304" pitchFamily="18" charset="0"/>
              </a:rPr>
              <a:t> = (</a:t>
            </a:r>
            <a:r>
              <a:rPr lang="en-IN" sz="1100" b="1" dirty="0" err="1">
                <a:cs typeface="Times New Roman" panose="02020603050405020304" pitchFamily="18" charset="0"/>
              </a:rPr>
              <a:t>newIssue</a:t>
            </a:r>
            <a:r>
              <a:rPr lang="en-IN" sz="1100" b="1" dirty="0">
                <a:cs typeface="Times New Roman" panose="02020603050405020304" pitchFamily="18" charset="0"/>
              </a:rPr>
              <a:t>) =&gt; {</a:t>
            </a:r>
          </a:p>
          <a:p>
            <a:pPr marL="0" indent="0">
              <a:buNone/>
            </a:pPr>
            <a:r>
              <a:rPr lang="en-IN" sz="1100" b="1" dirty="0">
                <a:cs typeface="Times New Roman" panose="02020603050405020304" pitchFamily="18" charset="0"/>
              </a:rPr>
              <a:t>    </a:t>
            </a:r>
            <a:r>
              <a:rPr lang="en-IN" sz="1100" b="1" dirty="0" err="1">
                <a:cs typeface="Times New Roman" panose="02020603050405020304" pitchFamily="18" charset="0"/>
              </a:rPr>
              <a:t>setIssues</a:t>
            </a:r>
            <a:r>
              <a:rPr lang="en-IN" sz="1100" b="1" dirty="0">
                <a:cs typeface="Times New Roman" panose="02020603050405020304" pitchFamily="18" charset="0"/>
              </a:rPr>
              <a:t>([...issues, </a:t>
            </a:r>
            <a:r>
              <a:rPr lang="en-IN" sz="1100" b="1" dirty="0" err="1">
                <a:cs typeface="Times New Roman" panose="02020603050405020304" pitchFamily="18" charset="0"/>
              </a:rPr>
              <a:t>newIssue</a:t>
            </a:r>
            <a:r>
              <a:rPr lang="en-IN" sz="1100" b="1" dirty="0">
                <a:cs typeface="Times New Roman" panose="02020603050405020304" pitchFamily="18" charset="0"/>
              </a:rPr>
              <a:t>]);</a:t>
            </a:r>
          </a:p>
          <a:p>
            <a:pPr marL="0" indent="0">
              <a:buNone/>
            </a:pPr>
            <a:r>
              <a:rPr lang="en-IN" sz="1100" b="1" dirty="0">
                <a:cs typeface="Times New Roman" panose="02020603050405020304" pitchFamily="18" charset="0"/>
              </a:rPr>
              <a:t>    </a:t>
            </a:r>
            <a:r>
              <a:rPr lang="en-IN" sz="1100" b="1" dirty="0" err="1">
                <a:cs typeface="Times New Roman" panose="02020603050405020304" pitchFamily="18" charset="0"/>
              </a:rPr>
              <a:t>setFilteredIssues</a:t>
            </a:r>
            <a:r>
              <a:rPr lang="en-IN" sz="1100" b="1" dirty="0">
                <a:cs typeface="Times New Roman" panose="02020603050405020304" pitchFamily="18" charset="0"/>
              </a:rPr>
              <a:t>([...issues, </a:t>
            </a:r>
            <a:r>
              <a:rPr lang="en-IN" sz="1100" b="1" dirty="0" err="1">
                <a:cs typeface="Times New Roman" panose="02020603050405020304" pitchFamily="18" charset="0"/>
              </a:rPr>
              <a:t>newIssue</a:t>
            </a:r>
            <a:r>
              <a:rPr lang="en-IN" sz="1100" b="1" dirty="0">
                <a:cs typeface="Times New Roman" panose="02020603050405020304" pitchFamily="18" charset="0"/>
              </a:rPr>
              <a:t>]);</a:t>
            </a:r>
          </a:p>
          <a:p>
            <a:pPr marL="0" indent="0">
              <a:buNone/>
            </a:pPr>
            <a:r>
              <a:rPr lang="en-IN" sz="1100" b="1" dirty="0">
                <a:cs typeface="Times New Roman" panose="02020603050405020304" pitchFamily="18" charset="0"/>
              </a:rPr>
              <a:t>  };</a:t>
            </a:r>
          </a:p>
          <a:p>
            <a:pPr marL="0" indent="0">
              <a:buNone/>
            </a:pPr>
            <a:endParaRPr lang="en-IN" sz="1100" b="1" dirty="0">
              <a:cs typeface="Times New Roman" panose="02020603050405020304" pitchFamily="18" charset="0"/>
            </a:endParaRPr>
          </a:p>
          <a:p>
            <a:pPr marL="0" indent="0">
              <a:buNone/>
            </a:pPr>
            <a:r>
              <a:rPr lang="en-IN" sz="1100" b="1" dirty="0">
                <a:cs typeface="Times New Roman" panose="02020603050405020304" pitchFamily="18" charset="0"/>
              </a:rPr>
              <a:t>  </a:t>
            </a:r>
            <a:r>
              <a:rPr lang="en-IN" sz="1100" b="1" dirty="0" err="1">
                <a:cs typeface="Times New Roman" panose="02020603050405020304" pitchFamily="18" charset="0"/>
              </a:rPr>
              <a:t>const</a:t>
            </a:r>
            <a:r>
              <a:rPr lang="en-IN" sz="1100" b="1" dirty="0">
                <a:cs typeface="Times New Roman" panose="02020603050405020304" pitchFamily="18" charset="0"/>
              </a:rPr>
              <a:t> </a:t>
            </a:r>
            <a:r>
              <a:rPr lang="en-IN" sz="1100" b="1" dirty="0" err="1">
                <a:cs typeface="Times New Roman" panose="02020603050405020304" pitchFamily="18" charset="0"/>
              </a:rPr>
              <a:t>deleteIssue</a:t>
            </a:r>
            <a:r>
              <a:rPr lang="en-IN" sz="1100" b="1" dirty="0">
                <a:cs typeface="Times New Roman" panose="02020603050405020304" pitchFamily="18" charset="0"/>
              </a:rPr>
              <a:t> = (</a:t>
            </a:r>
            <a:r>
              <a:rPr lang="en-IN" sz="1100" b="1" dirty="0" err="1">
                <a:cs typeface="Times New Roman" panose="02020603050405020304" pitchFamily="18" charset="0"/>
              </a:rPr>
              <a:t>issueId</a:t>
            </a:r>
            <a:r>
              <a:rPr lang="en-IN" sz="1100" b="1" dirty="0">
                <a:cs typeface="Times New Roman" panose="02020603050405020304" pitchFamily="18" charset="0"/>
              </a:rPr>
              <a:t>) =&gt; {</a:t>
            </a:r>
          </a:p>
          <a:p>
            <a:pPr marL="0" indent="0">
              <a:buNone/>
            </a:pPr>
            <a:r>
              <a:rPr lang="en-IN" sz="1100" b="1" dirty="0">
                <a:cs typeface="Times New Roman" panose="02020603050405020304" pitchFamily="18" charset="0"/>
              </a:rPr>
              <a:t>    </a:t>
            </a:r>
            <a:r>
              <a:rPr lang="en-IN" sz="1100" b="1" dirty="0" err="1">
                <a:cs typeface="Times New Roman" panose="02020603050405020304" pitchFamily="18" charset="0"/>
              </a:rPr>
              <a:t>const</a:t>
            </a:r>
            <a:r>
              <a:rPr lang="en-IN" sz="1100" b="1" dirty="0">
                <a:cs typeface="Times New Roman" panose="02020603050405020304" pitchFamily="18" charset="0"/>
              </a:rPr>
              <a:t> </a:t>
            </a:r>
            <a:r>
              <a:rPr lang="en-IN" sz="1100" b="1" dirty="0" err="1">
                <a:cs typeface="Times New Roman" panose="02020603050405020304" pitchFamily="18" charset="0"/>
              </a:rPr>
              <a:t>updatedIssues</a:t>
            </a:r>
            <a:r>
              <a:rPr lang="en-IN" sz="1100" b="1" dirty="0">
                <a:cs typeface="Times New Roman" panose="02020603050405020304" pitchFamily="18" charset="0"/>
              </a:rPr>
              <a:t> = </a:t>
            </a:r>
            <a:r>
              <a:rPr lang="en-IN" sz="1100" b="1" dirty="0" err="1">
                <a:cs typeface="Times New Roman" panose="02020603050405020304" pitchFamily="18" charset="0"/>
              </a:rPr>
              <a:t>issues.filter</a:t>
            </a:r>
            <a:r>
              <a:rPr lang="en-IN" sz="1100" b="1" dirty="0">
                <a:cs typeface="Times New Roman" panose="02020603050405020304" pitchFamily="18" charset="0"/>
              </a:rPr>
              <a:t>(issue =&gt; issue.id !== </a:t>
            </a:r>
            <a:r>
              <a:rPr lang="en-IN" sz="1100" b="1" dirty="0" err="1">
                <a:cs typeface="Times New Roman" panose="02020603050405020304" pitchFamily="18" charset="0"/>
              </a:rPr>
              <a:t>issueId</a:t>
            </a:r>
            <a:r>
              <a:rPr lang="en-IN" sz="1100" b="1" dirty="0">
                <a:cs typeface="Times New Roman" panose="02020603050405020304" pitchFamily="18" charset="0"/>
              </a:rPr>
              <a:t>);</a:t>
            </a:r>
          </a:p>
          <a:p>
            <a:pPr marL="0" indent="0">
              <a:buNone/>
            </a:pPr>
            <a:r>
              <a:rPr lang="en-IN" sz="1100" b="1" dirty="0">
                <a:cs typeface="Times New Roman" panose="02020603050405020304" pitchFamily="18" charset="0"/>
              </a:rPr>
              <a:t>    </a:t>
            </a:r>
            <a:r>
              <a:rPr lang="en-IN" sz="1100" b="1" dirty="0" err="1">
                <a:cs typeface="Times New Roman" panose="02020603050405020304" pitchFamily="18" charset="0"/>
              </a:rPr>
              <a:t>setIssues</a:t>
            </a:r>
            <a:r>
              <a:rPr lang="en-IN" sz="1100" b="1" dirty="0">
                <a:cs typeface="Times New Roman" panose="02020603050405020304" pitchFamily="18" charset="0"/>
              </a:rPr>
              <a:t>(</a:t>
            </a:r>
            <a:r>
              <a:rPr lang="en-IN" sz="1100" b="1" dirty="0" err="1">
                <a:cs typeface="Times New Roman" panose="02020603050405020304" pitchFamily="18" charset="0"/>
              </a:rPr>
              <a:t>updatedIssues</a:t>
            </a:r>
            <a:r>
              <a:rPr lang="en-IN" sz="1100" b="1" dirty="0">
                <a:cs typeface="Times New Roman" panose="02020603050405020304" pitchFamily="18" charset="0"/>
              </a:rPr>
              <a:t>);</a:t>
            </a:r>
          </a:p>
          <a:p>
            <a:pPr marL="0" indent="0">
              <a:buNone/>
            </a:pPr>
            <a:r>
              <a:rPr lang="en-IN" sz="1100" b="1" dirty="0">
                <a:cs typeface="Times New Roman" panose="02020603050405020304" pitchFamily="18" charset="0"/>
              </a:rPr>
              <a:t>    </a:t>
            </a:r>
            <a:r>
              <a:rPr lang="en-IN" sz="1100" b="1" dirty="0" err="1">
                <a:cs typeface="Times New Roman" panose="02020603050405020304" pitchFamily="18" charset="0"/>
              </a:rPr>
              <a:t>setFilteredIssues</a:t>
            </a:r>
            <a:r>
              <a:rPr lang="en-IN" sz="1100" b="1" dirty="0">
                <a:cs typeface="Times New Roman" panose="02020603050405020304" pitchFamily="18" charset="0"/>
              </a:rPr>
              <a:t>(</a:t>
            </a:r>
            <a:r>
              <a:rPr lang="en-IN" sz="1100" b="1" dirty="0" err="1">
                <a:cs typeface="Times New Roman" panose="02020603050405020304" pitchFamily="18" charset="0"/>
              </a:rPr>
              <a:t>updatedIssues</a:t>
            </a:r>
            <a:r>
              <a:rPr lang="en-IN" sz="1100" b="1" dirty="0">
                <a:cs typeface="Times New Roman" panose="02020603050405020304" pitchFamily="18" charset="0"/>
              </a:rPr>
              <a:t>);</a:t>
            </a:r>
          </a:p>
          <a:p>
            <a:pPr marL="0" indent="0">
              <a:buNone/>
            </a:pPr>
            <a:r>
              <a:rPr lang="en-IN" sz="1100" b="1" dirty="0">
                <a:cs typeface="Times New Roman" panose="02020603050405020304" pitchFamily="18" charset="0"/>
              </a:rPr>
              <a:t>  };</a:t>
            </a:r>
          </a:p>
        </p:txBody>
      </p:sp>
    </p:spTree>
    <p:extLst>
      <p:ext uri="{BB962C8B-B14F-4D97-AF65-F5344CB8AC3E}">
        <p14:creationId xmlns:p14="http://schemas.microsoft.com/office/powerpoint/2010/main" val="12742772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9F0B2-5B1E-BFF3-2314-5436FE47C41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01BE1B2-4C7C-D7BC-DEFE-D5A1E02B8E12}"/>
              </a:ext>
            </a:extLst>
          </p:cNvPr>
          <p:cNvSpPr>
            <a:spLocks noGrp="1"/>
          </p:cNvSpPr>
          <p:nvPr>
            <p:ph idx="1"/>
          </p:nvPr>
        </p:nvSpPr>
        <p:spPr>
          <a:xfrm>
            <a:off x="838200" y="128588"/>
            <a:ext cx="10515600" cy="6048375"/>
          </a:xfrm>
        </p:spPr>
        <p:txBody>
          <a:bodyPr>
            <a:noAutofit/>
          </a:bodyPr>
          <a:lstStyle/>
          <a:p>
            <a:pPr marL="0" indent="0">
              <a:buNone/>
            </a:pPr>
            <a:r>
              <a:rPr lang="en-IN" sz="900" b="1" dirty="0" err="1">
                <a:cs typeface="Times New Roman" panose="02020603050405020304" pitchFamily="18" charset="0"/>
              </a:rPr>
              <a:t>const</a:t>
            </a:r>
            <a:r>
              <a:rPr lang="en-IN" sz="900" b="1" dirty="0">
                <a:cs typeface="Times New Roman" panose="02020603050405020304" pitchFamily="18" charset="0"/>
              </a:rPr>
              <a:t> </a:t>
            </a:r>
            <a:r>
              <a:rPr lang="en-IN" sz="900" b="1" dirty="0" err="1">
                <a:cs typeface="Times New Roman" panose="02020603050405020304" pitchFamily="18" charset="0"/>
              </a:rPr>
              <a:t>updateIssueStatus</a:t>
            </a:r>
            <a:r>
              <a:rPr lang="en-IN" sz="900" b="1" dirty="0">
                <a:cs typeface="Times New Roman" panose="02020603050405020304" pitchFamily="18" charset="0"/>
              </a:rPr>
              <a:t> = (</a:t>
            </a:r>
            <a:r>
              <a:rPr lang="en-IN" sz="900" b="1" dirty="0" err="1">
                <a:cs typeface="Times New Roman" panose="02020603050405020304" pitchFamily="18" charset="0"/>
              </a:rPr>
              <a:t>issueId</a:t>
            </a:r>
            <a:r>
              <a:rPr lang="en-IN" sz="900" b="1" dirty="0">
                <a:cs typeface="Times New Roman" panose="02020603050405020304" pitchFamily="18" charset="0"/>
              </a:rPr>
              <a:t>, </a:t>
            </a:r>
            <a:r>
              <a:rPr lang="en-IN" sz="900" b="1" dirty="0" err="1">
                <a:cs typeface="Times New Roman" panose="02020603050405020304" pitchFamily="18" charset="0"/>
              </a:rPr>
              <a:t>updatedData</a:t>
            </a:r>
            <a:r>
              <a:rPr lang="en-IN" sz="900" b="1" dirty="0">
                <a:cs typeface="Times New Roman" panose="02020603050405020304" pitchFamily="18" charset="0"/>
              </a:rPr>
              <a:t>) =&gt; {</a:t>
            </a:r>
          </a:p>
          <a:p>
            <a:pPr marL="0" indent="0">
              <a:buNone/>
            </a:pPr>
            <a:r>
              <a:rPr lang="en-IN" sz="900" b="1" dirty="0">
                <a:cs typeface="Times New Roman" panose="02020603050405020304" pitchFamily="18" charset="0"/>
              </a:rPr>
              <a:t>    </a:t>
            </a:r>
            <a:r>
              <a:rPr lang="en-IN" sz="900" b="1" dirty="0" err="1">
                <a:cs typeface="Times New Roman" panose="02020603050405020304" pitchFamily="18" charset="0"/>
              </a:rPr>
              <a:t>const</a:t>
            </a:r>
            <a:r>
              <a:rPr lang="en-IN" sz="900" b="1" dirty="0">
                <a:cs typeface="Times New Roman" panose="02020603050405020304" pitchFamily="18" charset="0"/>
              </a:rPr>
              <a:t> </a:t>
            </a:r>
            <a:r>
              <a:rPr lang="en-IN" sz="900" b="1" dirty="0" err="1">
                <a:cs typeface="Times New Roman" panose="02020603050405020304" pitchFamily="18" charset="0"/>
              </a:rPr>
              <a:t>updatedIssues</a:t>
            </a:r>
            <a:r>
              <a:rPr lang="en-IN" sz="900" b="1" dirty="0">
                <a:cs typeface="Times New Roman" panose="02020603050405020304" pitchFamily="18" charset="0"/>
              </a:rPr>
              <a:t> = </a:t>
            </a:r>
            <a:r>
              <a:rPr lang="en-IN" sz="900" b="1" dirty="0" err="1">
                <a:cs typeface="Times New Roman" panose="02020603050405020304" pitchFamily="18" charset="0"/>
              </a:rPr>
              <a:t>issues.map</a:t>
            </a:r>
            <a:r>
              <a:rPr lang="en-IN" sz="900" b="1" dirty="0">
                <a:cs typeface="Times New Roman" panose="02020603050405020304" pitchFamily="18" charset="0"/>
              </a:rPr>
              <a:t>(issue =&gt; </a:t>
            </a:r>
          </a:p>
          <a:p>
            <a:pPr marL="0" indent="0">
              <a:buNone/>
            </a:pPr>
            <a:r>
              <a:rPr lang="en-IN" sz="900" b="1" dirty="0">
                <a:cs typeface="Times New Roman" panose="02020603050405020304" pitchFamily="18" charset="0"/>
              </a:rPr>
              <a:t>      issue.id === </a:t>
            </a:r>
            <a:r>
              <a:rPr lang="en-IN" sz="900" b="1" dirty="0" err="1">
                <a:cs typeface="Times New Roman" panose="02020603050405020304" pitchFamily="18" charset="0"/>
              </a:rPr>
              <a:t>issueId</a:t>
            </a:r>
            <a:r>
              <a:rPr lang="en-IN" sz="900" b="1" dirty="0">
                <a:cs typeface="Times New Roman" panose="02020603050405020304" pitchFamily="18" charset="0"/>
              </a:rPr>
              <a:t> ? { ...issue, ...</a:t>
            </a:r>
            <a:r>
              <a:rPr lang="en-IN" sz="900" b="1" dirty="0" err="1">
                <a:cs typeface="Times New Roman" panose="02020603050405020304" pitchFamily="18" charset="0"/>
              </a:rPr>
              <a:t>updatedData</a:t>
            </a:r>
            <a:r>
              <a:rPr lang="en-IN" sz="900" b="1" dirty="0">
                <a:cs typeface="Times New Roman" panose="02020603050405020304" pitchFamily="18" charset="0"/>
              </a:rPr>
              <a:t> } : issue</a:t>
            </a:r>
          </a:p>
          <a:p>
            <a:pPr marL="0" indent="0">
              <a:buNone/>
            </a:pPr>
            <a:r>
              <a:rPr lang="en-IN" sz="900" b="1" dirty="0">
                <a:cs typeface="Times New Roman" panose="02020603050405020304" pitchFamily="18" charset="0"/>
              </a:rPr>
              <a:t>    );   </a:t>
            </a:r>
          </a:p>
          <a:p>
            <a:pPr marL="0" indent="0">
              <a:buNone/>
            </a:pPr>
            <a:r>
              <a:rPr lang="en-IN" sz="900" b="1" dirty="0">
                <a:cs typeface="Times New Roman" panose="02020603050405020304" pitchFamily="18" charset="0"/>
              </a:rPr>
              <a:t> </a:t>
            </a:r>
            <a:r>
              <a:rPr lang="en-IN" sz="900" b="1" dirty="0" err="1">
                <a:cs typeface="Times New Roman" panose="02020603050405020304" pitchFamily="18" charset="0"/>
              </a:rPr>
              <a:t>setIssues</a:t>
            </a:r>
            <a:r>
              <a:rPr lang="en-IN" sz="900" b="1" dirty="0">
                <a:cs typeface="Times New Roman" panose="02020603050405020304" pitchFamily="18" charset="0"/>
              </a:rPr>
              <a:t>(</a:t>
            </a:r>
            <a:r>
              <a:rPr lang="en-IN" sz="900" b="1" dirty="0" err="1">
                <a:cs typeface="Times New Roman" panose="02020603050405020304" pitchFamily="18" charset="0"/>
              </a:rPr>
              <a:t>updatedIssues</a:t>
            </a:r>
            <a:r>
              <a:rPr lang="en-IN" sz="900" b="1" dirty="0">
                <a:cs typeface="Times New Roman" panose="02020603050405020304" pitchFamily="18" charset="0"/>
              </a:rPr>
              <a:t>);</a:t>
            </a:r>
          </a:p>
          <a:p>
            <a:pPr marL="0" indent="0">
              <a:buNone/>
            </a:pPr>
            <a:r>
              <a:rPr lang="en-IN" sz="900" b="1" dirty="0">
                <a:cs typeface="Times New Roman" panose="02020603050405020304" pitchFamily="18" charset="0"/>
              </a:rPr>
              <a:t>    </a:t>
            </a:r>
            <a:r>
              <a:rPr lang="en-IN" sz="900" b="1" dirty="0" err="1">
                <a:cs typeface="Times New Roman" panose="02020603050405020304" pitchFamily="18" charset="0"/>
              </a:rPr>
              <a:t>setFilteredIssues</a:t>
            </a:r>
            <a:r>
              <a:rPr lang="en-IN" sz="900" b="1" dirty="0">
                <a:cs typeface="Times New Roman" panose="02020603050405020304" pitchFamily="18" charset="0"/>
              </a:rPr>
              <a:t>(</a:t>
            </a:r>
            <a:r>
              <a:rPr lang="en-IN" sz="900" b="1" dirty="0" err="1">
                <a:cs typeface="Times New Roman" panose="02020603050405020304" pitchFamily="18" charset="0"/>
              </a:rPr>
              <a:t>updatedIssues</a:t>
            </a:r>
            <a:r>
              <a:rPr lang="en-IN" sz="900" b="1" dirty="0">
                <a:cs typeface="Times New Roman" panose="02020603050405020304" pitchFamily="18" charset="0"/>
              </a:rPr>
              <a:t>);</a:t>
            </a:r>
          </a:p>
          <a:p>
            <a:pPr marL="0" indent="0">
              <a:buNone/>
            </a:pPr>
            <a:r>
              <a:rPr lang="en-IN" sz="900" b="1" dirty="0">
                <a:cs typeface="Times New Roman" panose="02020603050405020304" pitchFamily="18" charset="0"/>
              </a:rPr>
              <a:t>  };</a:t>
            </a:r>
          </a:p>
          <a:p>
            <a:pPr marL="0" indent="0">
              <a:buNone/>
            </a:pPr>
            <a:r>
              <a:rPr lang="en-IN" sz="900" b="1" dirty="0">
                <a:cs typeface="Times New Roman" panose="02020603050405020304" pitchFamily="18" charset="0"/>
              </a:rPr>
              <a:t>  </a:t>
            </a:r>
            <a:r>
              <a:rPr lang="en-IN" sz="900" b="1" dirty="0" err="1">
                <a:cs typeface="Times New Roman" panose="02020603050405020304" pitchFamily="18" charset="0"/>
              </a:rPr>
              <a:t>const</a:t>
            </a:r>
            <a:r>
              <a:rPr lang="en-IN" sz="900" b="1" dirty="0">
                <a:cs typeface="Times New Roman" panose="02020603050405020304" pitchFamily="18" charset="0"/>
              </a:rPr>
              <a:t> </a:t>
            </a:r>
            <a:r>
              <a:rPr lang="en-IN" sz="900" b="1" dirty="0" err="1">
                <a:cs typeface="Times New Roman" panose="02020603050405020304" pitchFamily="18" charset="0"/>
              </a:rPr>
              <a:t>filterIssues</a:t>
            </a:r>
            <a:r>
              <a:rPr lang="en-IN" sz="900" b="1" dirty="0">
                <a:cs typeface="Times New Roman" panose="02020603050405020304" pitchFamily="18" charset="0"/>
              </a:rPr>
              <a:t> = (status) =&gt; {</a:t>
            </a:r>
          </a:p>
          <a:p>
            <a:pPr marL="0" indent="0">
              <a:buNone/>
            </a:pPr>
            <a:r>
              <a:rPr lang="en-IN" sz="900" b="1" dirty="0">
                <a:cs typeface="Times New Roman" panose="02020603050405020304" pitchFamily="18" charset="0"/>
              </a:rPr>
              <a:t>    if (status === 'All') {</a:t>
            </a:r>
          </a:p>
          <a:p>
            <a:pPr marL="0" indent="0">
              <a:buNone/>
            </a:pPr>
            <a:r>
              <a:rPr lang="en-IN" sz="900" b="1" dirty="0">
                <a:cs typeface="Times New Roman" panose="02020603050405020304" pitchFamily="18" charset="0"/>
              </a:rPr>
              <a:t>      </a:t>
            </a:r>
            <a:r>
              <a:rPr lang="en-IN" sz="900" b="1" dirty="0" err="1">
                <a:cs typeface="Times New Roman" panose="02020603050405020304" pitchFamily="18" charset="0"/>
              </a:rPr>
              <a:t>setFilteredIssues</a:t>
            </a:r>
            <a:r>
              <a:rPr lang="en-IN" sz="900" b="1" dirty="0">
                <a:cs typeface="Times New Roman" panose="02020603050405020304" pitchFamily="18" charset="0"/>
              </a:rPr>
              <a:t>(issues);</a:t>
            </a:r>
          </a:p>
          <a:p>
            <a:pPr marL="0" indent="0">
              <a:buNone/>
            </a:pPr>
            <a:r>
              <a:rPr lang="en-IN" sz="900" b="1" dirty="0">
                <a:cs typeface="Times New Roman" panose="02020603050405020304" pitchFamily="18" charset="0"/>
              </a:rPr>
              <a:t>    } else {</a:t>
            </a:r>
          </a:p>
          <a:p>
            <a:pPr marL="0" indent="0">
              <a:buNone/>
            </a:pPr>
            <a:r>
              <a:rPr lang="en-IN" sz="900" b="1" dirty="0">
                <a:cs typeface="Times New Roman" panose="02020603050405020304" pitchFamily="18" charset="0"/>
              </a:rPr>
              <a:t>      </a:t>
            </a:r>
            <a:r>
              <a:rPr lang="en-IN" sz="900" b="1" dirty="0" err="1">
                <a:cs typeface="Times New Roman" panose="02020603050405020304" pitchFamily="18" charset="0"/>
              </a:rPr>
              <a:t>setFilteredIssues</a:t>
            </a:r>
            <a:r>
              <a:rPr lang="en-IN" sz="900" b="1" dirty="0">
                <a:cs typeface="Times New Roman" panose="02020603050405020304" pitchFamily="18" charset="0"/>
              </a:rPr>
              <a:t>(</a:t>
            </a:r>
            <a:r>
              <a:rPr lang="en-IN" sz="900" b="1" dirty="0" err="1">
                <a:cs typeface="Times New Roman" panose="02020603050405020304" pitchFamily="18" charset="0"/>
              </a:rPr>
              <a:t>issues.filter</a:t>
            </a:r>
            <a:r>
              <a:rPr lang="en-IN" sz="900" b="1" dirty="0">
                <a:cs typeface="Times New Roman" panose="02020603050405020304" pitchFamily="18" charset="0"/>
              </a:rPr>
              <a:t>(issue =&gt; </a:t>
            </a:r>
            <a:r>
              <a:rPr lang="en-IN" sz="900" b="1" dirty="0" err="1">
                <a:cs typeface="Times New Roman" panose="02020603050405020304" pitchFamily="18" charset="0"/>
              </a:rPr>
              <a:t>issue.status</a:t>
            </a:r>
            <a:r>
              <a:rPr lang="en-IN" sz="900" b="1" dirty="0">
                <a:cs typeface="Times New Roman" panose="02020603050405020304" pitchFamily="18" charset="0"/>
              </a:rPr>
              <a:t> === status));</a:t>
            </a:r>
          </a:p>
          <a:p>
            <a:pPr marL="0" indent="0">
              <a:buNone/>
            </a:pPr>
            <a:r>
              <a:rPr lang="en-IN" sz="900" b="1" dirty="0">
                <a:cs typeface="Times New Roman" panose="02020603050405020304" pitchFamily="18" charset="0"/>
              </a:rPr>
              <a:t>    }</a:t>
            </a:r>
          </a:p>
          <a:p>
            <a:pPr marL="0" indent="0">
              <a:buNone/>
            </a:pPr>
            <a:r>
              <a:rPr lang="en-IN" sz="900" b="1" dirty="0">
                <a:cs typeface="Times New Roman" panose="02020603050405020304" pitchFamily="18" charset="0"/>
              </a:rPr>
              <a:t>  };</a:t>
            </a:r>
          </a:p>
          <a:p>
            <a:pPr marL="0" indent="0">
              <a:buNone/>
            </a:pPr>
            <a:r>
              <a:rPr lang="en-IN" sz="900" b="1" dirty="0">
                <a:cs typeface="Times New Roman" panose="02020603050405020304" pitchFamily="18" charset="0"/>
              </a:rPr>
              <a:t>  return (</a:t>
            </a:r>
          </a:p>
          <a:p>
            <a:pPr marL="0" indent="0">
              <a:buNone/>
            </a:pPr>
            <a:r>
              <a:rPr lang="en-IN" sz="900" b="1" dirty="0">
                <a:cs typeface="Times New Roman" panose="02020603050405020304" pitchFamily="18" charset="0"/>
              </a:rPr>
              <a:t>    &lt;div&gt;</a:t>
            </a:r>
          </a:p>
          <a:p>
            <a:pPr marL="0" indent="0">
              <a:buNone/>
            </a:pPr>
            <a:r>
              <a:rPr lang="en-IN" sz="900" b="1" dirty="0">
                <a:cs typeface="Times New Roman" panose="02020603050405020304" pitchFamily="18" charset="0"/>
              </a:rPr>
              <a:t>      &lt;h1&gt;Issue Tracker&lt;/h1&gt;</a:t>
            </a:r>
          </a:p>
          <a:p>
            <a:pPr marL="0" indent="0">
              <a:buNone/>
            </a:pPr>
            <a:r>
              <a:rPr lang="en-IN" sz="900" b="1" dirty="0">
                <a:cs typeface="Times New Roman" panose="02020603050405020304" pitchFamily="18" charset="0"/>
              </a:rPr>
              <a:t>      &lt;</a:t>
            </a:r>
            <a:r>
              <a:rPr lang="en-IN" sz="900" b="1" dirty="0" err="1">
                <a:cs typeface="Times New Roman" panose="02020603050405020304" pitchFamily="18" charset="0"/>
              </a:rPr>
              <a:t>AddIssueForm</a:t>
            </a:r>
            <a:r>
              <a:rPr lang="en-IN" sz="900" b="1" dirty="0">
                <a:cs typeface="Times New Roman" panose="02020603050405020304" pitchFamily="18" charset="0"/>
              </a:rPr>
              <a:t> </a:t>
            </a:r>
            <a:r>
              <a:rPr lang="en-IN" sz="900" b="1" dirty="0" err="1">
                <a:cs typeface="Times New Roman" panose="02020603050405020304" pitchFamily="18" charset="0"/>
              </a:rPr>
              <a:t>onAdd</a:t>
            </a:r>
            <a:r>
              <a:rPr lang="en-IN" sz="900" b="1" dirty="0">
                <a:cs typeface="Times New Roman" panose="02020603050405020304" pitchFamily="18" charset="0"/>
              </a:rPr>
              <a:t>={</a:t>
            </a:r>
            <a:r>
              <a:rPr lang="en-IN" sz="900" b="1" dirty="0" err="1">
                <a:cs typeface="Times New Roman" panose="02020603050405020304" pitchFamily="18" charset="0"/>
              </a:rPr>
              <a:t>addIssue</a:t>
            </a:r>
            <a:r>
              <a:rPr lang="en-IN" sz="900" b="1" dirty="0">
                <a:cs typeface="Times New Roman" panose="02020603050405020304" pitchFamily="18" charset="0"/>
              </a:rPr>
              <a:t>} /&gt;</a:t>
            </a:r>
          </a:p>
          <a:p>
            <a:pPr marL="0" indent="0">
              <a:buNone/>
            </a:pPr>
            <a:r>
              <a:rPr lang="en-IN" sz="900" b="1" dirty="0">
                <a:cs typeface="Times New Roman" panose="02020603050405020304" pitchFamily="18" charset="0"/>
              </a:rPr>
              <a:t>      &lt;</a:t>
            </a:r>
            <a:r>
              <a:rPr lang="en-IN" sz="900" b="1" dirty="0" err="1">
                <a:cs typeface="Times New Roman" panose="02020603050405020304" pitchFamily="18" charset="0"/>
              </a:rPr>
              <a:t>IssueFilter</a:t>
            </a:r>
            <a:r>
              <a:rPr lang="en-IN" sz="900" b="1" dirty="0">
                <a:cs typeface="Times New Roman" panose="02020603050405020304" pitchFamily="18" charset="0"/>
              </a:rPr>
              <a:t> </a:t>
            </a:r>
            <a:r>
              <a:rPr lang="en-IN" sz="900" b="1" dirty="0" err="1">
                <a:cs typeface="Times New Roman" panose="02020603050405020304" pitchFamily="18" charset="0"/>
              </a:rPr>
              <a:t>onFilter</a:t>
            </a:r>
            <a:r>
              <a:rPr lang="en-IN" sz="900" b="1" dirty="0">
                <a:cs typeface="Times New Roman" panose="02020603050405020304" pitchFamily="18" charset="0"/>
              </a:rPr>
              <a:t>={</a:t>
            </a:r>
            <a:r>
              <a:rPr lang="en-IN" sz="900" b="1" dirty="0" err="1">
                <a:cs typeface="Times New Roman" panose="02020603050405020304" pitchFamily="18" charset="0"/>
              </a:rPr>
              <a:t>filterIssues</a:t>
            </a:r>
            <a:r>
              <a:rPr lang="en-IN" sz="900" b="1" dirty="0">
                <a:cs typeface="Times New Roman" panose="02020603050405020304" pitchFamily="18" charset="0"/>
              </a:rPr>
              <a:t>} /&gt;</a:t>
            </a:r>
          </a:p>
          <a:p>
            <a:pPr marL="0" indent="0">
              <a:buNone/>
            </a:pPr>
            <a:r>
              <a:rPr lang="en-IN" sz="900" b="1" dirty="0">
                <a:cs typeface="Times New Roman" panose="02020603050405020304" pitchFamily="18" charset="0"/>
              </a:rPr>
              <a:t>      &lt;</a:t>
            </a:r>
            <a:r>
              <a:rPr lang="en-IN" sz="900" b="1" dirty="0" err="1">
                <a:cs typeface="Times New Roman" panose="02020603050405020304" pitchFamily="18" charset="0"/>
              </a:rPr>
              <a:t>IssueList</a:t>
            </a:r>
            <a:r>
              <a:rPr lang="en-IN" sz="900" b="1" dirty="0">
                <a:cs typeface="Times New Roman" panose="02020603050405020304" pitchFamily="18" charset="0"/>
              </a:rPr>
              <a:t> issues={</a:t>
            </a:r>
            <a:r>
              <a:rPr lang="en-IN" sz="900" b="1" dirty="0" err="1">
                <a:cs typeface="Times New Roman" panose="02020603050405020304" pitchFamily="18" charset="0"/>
              </a:rPr>
              <a:t>filteredIssues</a:t>
            </a:r>
            <a:r>
              <a:rPr lang="en-IN" sz="900" b="1" dirty="0">
                <a:cs typeface="Times New Roman" panose="02020603050405020304" pitchFamily="18" charset="0"/>
              </a:rPr>
              <a:t>} </a:t>
            </a:r>
            <a:r>
              <a:rPr lang="en-IN" sz="900" b="1" dirty="0" err="1">
                <a:cs typeface="Times New Roman" panose="02020603050405020304" pitchFamily="18" charset="0"/>
              </a:rPr>
              <a:t>onDelete</a:t>
            </a:r>
            <a:r>
              <a:rPr lang="en-IN" sz="900" b="1" dirty="0">
                <a:cs typeface="Times New Roman" panose="02020603050405020304" pitchFamily="18" charset="0"/>
              </a:rPr>
              <a:t>={</a:t>
            </a:r>
            <a:r>
              <a:rPr lang="en-IN" sz="900" b="1" dirty="0" err="1">
                <a:cs typeface="Times New Roman" panose="02020603050405020304" pitchFamily="18" charset="0"/>
              </a:rPr>
              <a:t>deleteIssue</a:t>
            </a:r>
            <a:r>
              <a:rPr lang="en-IN" sz="900" b="1" dirty="0">
                <a:cs typeface="Times New Roman" panose="02020603050405020304" pitchFamily="18" charset="0"/>
              </a:rPr>
              <a:t>} /&gt;</a:t>
            </a:r>
          </a:p>
          <a:p>
            <a:pPr marL="0" indent="0">
              <a:buNone/>
            </a:pPr>
            <a:r>
              <a:rPr lang="en-IN" sz="900" b="1" dirty="0">
                <a:cs typeface="Times New Roman" panose="02020603050405020304" pitchFamily="18" charset="0"/>
              </a:rPr>
              <a:t>    &lt;/div&gt;</a:t>
            </a:r>
          </a:p>
          <a:p>
            <a:pPr marL="0" indent="0">
              <a:buNone/>
            </a:pPr>
            <a:r>
              <a:rPr lang="en-IN" sz="900" b="1" dirty="0">
                <a:cs typeface="Times New Roman" panose="02020603050405020304" pitchFamily="18" charset="0"/>
              </a:rPr>
              <a:t>  );</a:t>
            </a:r>
          </a:p>
          <a:p>
            <a:pPr marL="0" indent="0">
              <a:buNone/>
            </a:pPr>
            <a:r>
              <a:rPr lang="en-IN" sz="900" b="1" dirty="0">
                <a:cs typeface="Times New Roman" panose="02020603050405020304" pitchFamily="18" charset="0"/>
              </a:rPr>
              <a:t>};</a:t>
            </a:r>
          </a:p>
          <a:p>
            <a:pPr marL="0" indent="0">
              <a:buNone/>
            </a:pPr>
            <a:endParaRPr lang="en-IN" sz="900" b="1" dirty="0">
              <a:cs typeface="Times New Roman" panose="02020603050405020304" pitchFamily="18" charset="0"/>
            </a:endParaRPr>
          </a:p>
          <a:p>
            <a:pPr marL="0" indent="0">
              <a:buNone/>
            </a:pPr>
            <a:r>
              <a:rPr lang="en-IN" sz="900" b="1" dirty="0">
                <a:cs typeface="Times New Roman" panose="02020603050405020304" pitchFamily="18" charset="0"/>
              </a:rPr>
              <a:t>export default </a:t>
            </a:r>
            <a:r>
              <a:rPr lang="en-IN" sz="900" b="1" dirty="0" err="1">
                <a:cs typeface="Times New Roman" panose="02020603050405020304" pitchFamily="18" charset="0"/>
              </a:rPr>
              <a:t>IssueTrackerApp</a:t>
            </a:r>
            <a:r>
              <a:rPr lang="en-IN" sz="900" b="1" dirty="0">
                <a:cs typeface="Times New Roman" panose="02020603050405020304" pitchFamily="18" charset="0"/>
              </a:rPr>
              <a:t>;</a:t>
            </a:r>
          </a:p>
          <a:p>
            <a:pPr marL="0" indent="0">
              <a:buNone/>
            </a:pPr>
            <a:endParaRPr lang="en-IN" sz="900" b="1" dirty="0">
              <a:cs typeface="Times New Roman" panose="02020603050405020304" pitchFamily="18" charset="0"/>
            </a:endParaRPr>
          </a:p>
        </p:txBody>
      </p:sp>
    </p:spTree>
    <p:extLst>
      <p:ext uri="{BB962C8B-B14F-4D97-AF65-F5344CB8AC3E}">
        <p14:creationId xmlns:p14="http://schemas.microsoft.com/office/powerpoint/2010/main" val="37739535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B1C64B-33CB-A825-A6F6-125971A34C0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6CF71B-5FEC-1043-5FA0-FD97630A2B63}"/>
              </a:ext>
            </a:extLst>
          </p:cNvPr>
          <p:cNvSpPr>
            <a:spLocks noGrp="1"/>
          </p:cNvSpPr>
          <p:nvPr>
            <p:ph idx="1"/>
          </p:nvPr>
        </p:nvSpPr>
        <p:spPr>
          <a:xfrm>
            <a:off x="838200" y="1143001"/>
            <a:ext cx="10515600" cy="5033962"/>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How React Components Fit In:  </a:t>
            </a:r>
          </a:p>
          <a:p>
            <a:pPr marL="0" indent="0" algn="just">
              <a:buNone/>
            </a:pPr>
            <a:r>
              <a:rPr lang="en-US" sz="2000" dirty="0">
                <a:latin typeface="Times New Roman" panose="02020603050405020304" pitchFamily="18" charset="0"/>
                <a:cs typeface="Times New Roman" panose="02020603050405020304" pitchFamily="18" charset="0"/>
              </a:rPr>
              <a:t>  -   Issue List Component  : Displays all issues.</a:t>
            </a:r>
          </a:p>
          <a:p>
            <a:pPr marL="0" indent="0" algn="just">
              <a:buNone/>
            </a:pPr>
            <a:r>
              <a:rPr lang="en-US" sz="2000" dirty="0">
                <a:latin typeface="Times New Roman" panose="02020603050405020304" pitchFamily="18" charset="0"/>
                <a:cs typeface="Times New Roman" panose="02020603050405020304" pitchFamily="18" charset="0"/>
              </a:rPr>
              <a:t>  -   Issue Detail Component  : Displays details of a single issue.</a:t>
            </a:r>
          </a:p>
          <a:p>
            <a:pPr marL="0" indent="0" algn="just">
              <a:buNone/>
            </a:pPr>
            <a:r>
              <a:rPr lang="en-US" sz="2000" dirty="0">
                <a:latin typeface="Times New Roman" panose="02020603050405020304" pitchFamily="18" charset="0"/>
                <a:cs typeface="Times New Roman" panose="02020603050405020304" pitchFamily="18" charset="0"/>
              </a:rPr>
              <a:t>  -   Add Issue Form Component  : Adds a new issue to the list.</a:t>
            </a:r>
          </a:p>
          <a:p>
            <a:pPr marL="0" indent="0" algn="just">
              <a:buNone/>
            </a:pPr>
            <a:r>
              <a:rPr lang="en-US" sz="2000" dirty="0">
                <a:latin typeface="Times New Roman" panose="02020603050405020304" pitchFamily="18" charset="0"/>
                <a:cs typeface="Times New Roman" panose="02020603050405020304" pitchFamily="18" charset="0"/>
              </a:rPr>
              <a:t>  </a:t>
            </a:r>
          </a:p>
          <a:p>
            <a:pPr marL="0" indent="0" algn="just">
              <a:buNone/>
            </a:pPr>
            <a:r>
              <a:rPr lang="en-US" sz="2000" dirty="0">
                <a:latin typeface="Times New Roman" panose="02020603050405020304" pitchFamily="18" charset="0"/>
                <a:cs typeface="Times New Roman" panose="02020603050405020304" pitchFamily="18" charset="0"/>
              </a:rPr>
              <a:t>-   Why React Components are Great for This:  </a:t>
            </a:r>
          </a:p>
          <a:p>
            <a:pPr marL="0" indent="0" algn="just">
              <a:buNone/>
            </a:pPr>
            <a:r>
              <a:rPr lang="en-US" sz="2000" dirty="0">
                <a:latin typeface="Times New Roman" panose="02020603050405020304" pitchFamily="18" charset="0"/>
                <a:cs typeface="Times New Roman" panose="02020603050405020304" pitchFamily="18" charset="0"/>
              </a:rPr>
              <a:t>  - Separation of concerns (UI, business logic, state management).</a:t>
            </a:r>
          </a:p>
          <a:p>
            <a:pPr marL="0" indent="0" algn="just">
              <a:buNone/>
            </a:pPr>
            <a:r>
              <a:rPr lang="en-US" sz="2000" dirty="0">
                <a:latin typeface="Times New Roman" panose="02020603050405020304" pitchFamily="18" charset="0"/>
                <a:cs typeface="Times New Roman" panose="02020603050405020304" pitchFamily="18" charset="0"/>
              </a:rPr>
              <a:t>  - Reusability and scalability.</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10487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69366" y="1069420"/>
            <a:ext cx="9212647" cy="4439671"/>
          </a:xfrm>
        </p:spPr>
        <p:txBody>
          <a:bodyPr>
            <a:noAutofit/>
          </a:bodyPr>
          <a:lstStyle/>
          <a:p>
            <a:pPr algn="just"/>
            <a:r>
              <a:rPr lang="en-IN" sz="1200" dirty="0">
                <a:cs typeface="Times New Roman" panose="02020603050405020304" pitchFamily="18" charset="0"/>
              </a:rPr>
              <a:t>What are Class Components?  </a:t>
            </a:r>
          </a:p>
          <a:p>
            <a:pPr algn="just"/>
            <a:r>
              <a:rPr lang="en-IN" sz="1200" dirty="0">
                <a:cs typeface="Times New Roman" panose="02020603050405020304" pitchFamily="18" charset="0"/>
              </a:rPr>
              <a:t>  - Introduced in ES6, class components allow you to use React features like state and lifecycle methods.</a:t>
            </a:r>
          </a:p>
          <a:p>
            <a:pPr algn="just"/>
            <a:r>
              <a:rPr lang="en-IN" sz="1200" dirty="0">
                <a:cs typeface="Times New Roman" panose="02020603050405020304" pitchFamily="18" charset="0"/>
              </a:rPr>
              <a:t>  -   Syntax Example:  </a:t>
            </a:r>
          </a:p>
          <a:p>
            <a:pPr algn="just"/>
            <a:r>
              <a:rPr lang="en-IN" sz="1200" dirty="0">
                <a:cs typeface="Times New Roman" panose="02020603050405020304" pitchFamily="18" charset="0"/>
              </a:rPr>
              <a:t>  ```</a:t>
            </a:r>
            <a:r>
              <a:rPr lang="en-IN" sz="1200" dirty="0" err="1">
                <a:cs typeface="Times New Roman" panose="02020603050405020304" pitchFamily="18" charset="0"/>
              </a:rPr>
              <a:t>javascript</a:t>
            </a:r>
            <a:endParaRPr lang="en-IN" sz="1200" dirty="0">
              <a:cs typeface="Times New Roman" panose="02020603050405020304" pitchFamily="18" charset="0"/>
            </a:endParaRPr>
          </a:p>
          <a:p>
            <a:pPr algn="just"/>
            <a:r>
              <a:rPr lang="en-IN" sz="1200" dirty="0">
                <a:cs typeface="Times New Roman" panose="02020603050405020304" pitchFamily="18" charset="0"/>
              </a:rPr>
              <a:t>  class </a:t>
            </a:r>
            <a:r>
              <a:rPr lang="en-IN" sz="1200" dirty="0" err="1">
                <a:cs typeface="Times New Roman" panose="02020603050405020304" pitchFamily="18" charset="0"/>
              </a:rPr>
              <a:t>MyComponent</a:t>
            </a:r>
            <a:r>
              <a:rPr lang="en-IN" sz="1200" dirty="0">
                <a:cs typeface="Times New Roman" panose="02020603050405020304" pitchFamily="18" charset="0"/>
              </a:rPr>
              <a:t> extends </a:t>
            </a:r>
            <a:r>
              <a:rPr lang="en-IN" sz="1200" dirty="0" err="1">
                <a:cs typeface="Times New Roman" panose="02020603050405020304" pitchFamily="18" charset="0"/>
              </a:rPr>
              <a:t>React.Component</a:t>
            </a:r>
            <a:r>
              <a:rPr lang="en-IN" sz="1200" dirty="0">
                <a:cs typeface="Times New Roman" panose="02020603050405020304" pitchFamily="18" charset="0"/>
              </a:rPr>
              <a:t> {</a:t>
            </a:r>
          </a:p>
          <a:p>
            <a:pPr algn="just"/>
            <a:r>
              <a:rPr lang="en-IN" sz="1200" dirty="0">
                <a:cs typeface="Times New Roman" panose="02020603050405020304" pitchFamily="18" charset="0"/>
              </a:rPr>
              <a:t>    constructor(props) {</a:t>
            </a:r>
          </a:p>
          <a:p>
            <a:pPr algn="just"/>
            <a:r>
              <a:rPr lang="en-IN" sz="1200" dirty="0">
                <a:cs typeface="Times New Roman" panose="02020603050405020304" pitchFamily="18" charset="0"/>
              </a:rPr>
              <a:t>      super(props);</a:t>
            </a:r>
          </a:p>
          <a:p>
            <a:pPr algn="just"/>
            <a:r>
              <a:rPr lang="en-IN" sz="1200" dirty="0">
                <a:cs typeface="Times New Roman" panose="02020603050405020304" pitchFamily="18" charset="0"/>
              </a:rPr>
              <a:t>      </a:t>
            </a:r>
            <a:r>
              <a:rPr lang="en-IN" sz="1200" dirty="0" err="1">
                <a:cs typeface="Times New Roman" panose="02020603050405020304" pitchFamily="18" charset="0"/>
              </a:rPr>
              <a:t>this.state</a:t>
            </a:r>
            <a:r>
              <a:rPr lang="en-IN" sz="1200" dirty="0">
                <a:cs typeface="Times New Roman" panose="02020603050405020304" pitchFamily="18" charset="0"/>
              </a:rPr>
              <a:t> = { count: 0 };</a:t>
            </a:r>
          </a:p>
          <a:p>
            <a:pPr algn="just"/>
            <a:r>
              <a:rPr lang="en-IN" sz="1200" dirty="0">
                <a:cs typeface="Times New Roman" panose="02020603050405020304" pitchFamily="18" charset="0"/>
              </a:rPr>
              <a:t>    }</a:t>
            </a:r>
          </a:p>
          <a:p>
            <a:pPr algn="just"/>
            <a:r>
              <a:rPr lang="en-IN" sz="1200" dirty="0">
                <a:cs typeface="Times New Roman" panose="02020603050405020304" pitchFamily="18" charset="0"/>
              </a:rPr>
              <a:t>    render() {</a:t>
            </a:r>
          </a:p>
          <a:p>
            <a:pPr algn="just"/>
            <a:r>
              <a:rPr lang="en-IN" sz="1200" dirty="0">
                <a:cs typeface="Times New Roman" panose="02020603050405020304" pitchFamily="18" charset="0"/>
              </a:rPr>
              <a:t>      return (</a:t>
            </a:r>
          </a:p>
          <a:p>
            <a:pPr algn="just"/>
            <a:r>
              <a:rPr lang="en-IN" sz="1200" dirty="0">
                <a:cs typeface="Times New Roman" panose="02020603050405020304" pitchFamily="18" charset="0"/>
              </a:rPr>
              <a:t>        &lt;div&gt;</a:t>
            </a:r>
          </a:p>
          <a:p>
            <a:pPr algn="just"/>
            <a:r>
              <a:rPr lang="en-IN" sz="1200" dirty="0">
                <a:cs typeface="Times New Roman" panose="02020603050405020304" pitchFamily="18" charset="0"/>
              </a:rPr>
              <a:t>          &lt;p&gt;{</a:t>
            </a:r>
            <a:r>
              <a:rPr lang="en-IN" sz="1200" dirty="0" err="1">
                <a:cs typeface="Times New Roman" panose="02020603050405020304" pitchFamily="18" charset="0"/>
              </a:rPr>
              <a:t>this.state.count</a:t>
            </a:r>
            <a:r>
              <a:rPr lang="en-IN" sz="1200" dirty="0">
                <a:cs typeface="Times New Roman" panose="02020603050405020304" pitchFamily="18" charset="0"/>
              </a:rPr>
              <a:t>}&lt;/p&gt;</a:t>
            </a:r>
          </a:p>
          <a:p>
            <a:pPr algn="just"/>
            <a:r>
              <a:rPr lang="en-IN" sz="1200" dirty="0">
                <a:cs typeface="Times New Roman" panose="02020603050405020304" pitchFamily="18" charset="0"/>
              </a:rPr>
              <a:t>          &lt;button </a:t>
            </a:r>
            <a:r>
              <a:rPr lang="en-IN" sz="1200" dirty="0" err="1">
                <a:cs typeface="Times New Roman" panose="02020603050405020304" pitchFamily="18" charset="0"/>
              </a:rPr>
              <a:t>onClick</a:t>
            </a:r>
            <a:r>
              <a:rPr lang="en-IN" sz="1200" dirty="0">
                <a:cs typeface="Times New Roman" panose="02020603050405020304" pitchFamily="18" charset="0"/>
              </a:rPr>
              <a:t>={() =&gt; </a:t>
            </a:r>
            <a:r>
              <a:rPr lang="en-IN" sz="1200" dirty="0" err="1">
                <a:cs typeface="Times New Roman" panose="02020603050405020304" pitchFamily="18" charset="0"/>
              </a:rPr>
              <a:t>this.setState</a:t>
            </a:r>
            <a:r>
              <a:rPr lang="en-IN" sz="1200" dirty="0">
                <a:cs typeface="Times New Roman" panose="02020603050405020304" pitchFamily="18" charset="0"/>
              </a:rPr>
              <a:t>({ count: </a:t>
            </a:r>
            <a:r>
              <a:rPr lang="en-IN" sz="1200" dirty="0" err="1">
                <a:cs typeface="Times New Roman" panose="02020603050405020304" pitchFamily="18" charset="0"/>
              </a:rPr>
              <a:t>this.state.count</a:t>
            </a:r>
            <a:r>
              <a:rPr lang="en-IN" sz="1200" dirty="0">
                <a:cs typeface="Times New Roman" panose="02020603050405020304" pitchFamily="18" charset="0"/>
              </a:rPr>
              <a:t> + 1 })}&gt;</a:t>
            </a:r>
          </a:p>
          <a:p>
            <a:pPr algn="just"/>
            <a:r>
              <a:rPr lang="en-IN" sz="1200" dirty="0">
                <a:cs typeface="Times New Roman" panose="02020603050405020304" pitchFamily="18" charset="0"/>
              </a:rPr>
              <a:t>            Increment</a:t>
            </a:r>
          </a:p>
          <a:p>
            <a:pPr algn="just"/>
            <a:r>
              <a:rPr lang="en-IN" sz="1200" dirty="0">
                <a:cs typeface="Times New Roman" panose="02020603050405020304" pitchFamily="18" charset="0"/>
              </a:rPr>
              <a:t>          &lt;/button&gt;</a:t>
            </a:r>
          </a:p>
          <a:p>
            <a:pPr algn="just"/>
            <a:r>
              <a:rPr lang="en-IN" sz="1200" dirty="0">
                <a:cs typeface="Times New Roman" panose="02020603050405020304" pitchFamily="18" charset="0"/>
              </a:rPr>
              <a:t>        &lt;/div&gt;</a:t>
            </a:r>
          </a:p>
          <a:p>
            <a:pPr algn="just"/>
            <a:r>
              <a:rPr lang="en-IN" sz="1200" dirty="0">
                <a:cs typeface="Times New Roman" panose="02020603050405020304" pitchFamily="18" charset="0"/>
              </a:rPr>
              <a:t>      );</a:t>
            </a:r>
          </a:p>
          <a:p>
            <a:pPr algn="just"/>
            <a:r>
              <a:rPr lang="en-IN" sz="1200" dirty="0">
                <a:cs typeface="Times New Roman" panose="02020603050405020304" pitchFamily="18" charset="0"/>
              </a:rPr>
              <a:t>    }</a:t>
            </a:r>
          </a:p>
          <a:p>
            <a:pPr algn="just"/>
            <a:r>
              <a:rPr lang="en-IN" sz="1200" dirty="0">
                <a:cs typeface="Times New Roman" panose="02020603050405020304" pitchFamily="18" charset="0"/>
              </a:rPr>
              <a:t>  }</a:t>
            </a:r>
          </a:p>
          <a:p>
            <a:pPr algn="just"/>
            <a:r>
              <a:rPr lang="en-IN" sz="1200" dirty="0">
                <a:cs typeface="Times New Roman" panose="02020603050405020304" pitchFamily="18" charset="0"/>
              </a:rPr>
              <a:t>  ```</a:t>
            </a:r>
          </a:p>
          <a:p>
            <a:pPr algn="just"/>
            <a:endParaRPr lang="en-IN" sz="1200" dirty="0">
              <a:cs typeface="Times New Roman" panose="02020603050405020304" pitchFamily="18" charset="0"/>
            </a:endParaRPr>
          </a:p>
        </p:txBody>
      </p:sp>
      <p:sp>
        <p:nvSpPr>
          <p:cNvPr id="2" name="TextBox 1">
            <a:extLst>
              <a:ext uri="{FF2B5EF4-FFF2-40B4-BE49-F238E27FC236}">
                <a16:creationId xmlns:a16="http://schemas.microsoft.com/office/drawing/2014/main" id="{8A980B6F-2F71-4205-3123-8E3CA784888D}"/>
              </a:ext>
            </a:extLst>
          </p:cNvPr>
          <p:cNvSpPr txBox="1"/>
          <p:nvPr/>
        </p:nvSpPr>
        <p:spPr>
          <a:xfrm>
            <a:off x="3400425" y="700088"/>
            <a:ext cx="4750531" cy="369332"/>
          </a:xfrm>
          <a:prstGeom prst="rect">
            <a:avLst/>
          </a:prstGeom>
          <a:noFill/>
        </p:spPr>
        <p:txBody>
          <a:bodyPr wrap="none" rtlCol="0">
            <a:spAutoFit/>
          </a:bodyPr>
          <a:lstStyle/>
          <a:p>
            <a:r>
              <a:rPr lang="en-US"/>
              <a:t>React Classes: Understanding Class Components </a:t>
            </a:r>
          </a:p>
        </p:txBody>
      </p:sp>
    </p:spTree>
    <p:extLst>
      <p:ext uri="{BB962C8B-B14F-4D97-AF65-F5344CB8AC3E}">
        <p14:creationId xmlns:p14="http://schemas.microsoft.com/office/powerpoint/2010/main" val="129675445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45029"/>
            <a:ext cx="10515600" cy="5131934"/>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Key Points:  </a:t>
            </a:r>
          </a:p>
          <a:p>
            <a:pPr marL="0" indent="0" algn="just">
              <a:buNone/>
            </a:pPr>
            <a:r>
              <a:rPr lang="en-US" sz="2000" dirty="0">
                <a:latin typeface="Times New Roman" panose="02020603050405020304" pitchFamily="18" charset="0"/>
                <a:cs typeface="Times New Roman" panose="02020603050405020304" pitchFamily="18" charset="0"/>
              </a:rPr>
              <a:t>  -   State  : Tracks internal data.</a:t>
            </a:r>
          </a:p>
          <a:p>
            <a:pPr marL="0" indent="0" algn="just">
              <a:buNone/>
            </a:pPr>
            <a:r>
              <a:rPr lang="en-US" sz="2000" dirty="0">
                <a:latin typeface="Times New Roman" panose="02020603050405020304" pitchFamily="18" charset="0"/>
                <a:cs typeface="Times New Roman" panose="02020603050405020304" pitchFamily="18" charset="0"/>
              </a:rPr>
              <a:t>  -   Lifecycle Methods  : Such as `</a:t>
            </a:r>
            <a:r>
              <a:rPr lang="en-US" sz="2000" dirty="0" err="1">
                <a:latin typeface="Times New Roman" panose="02020603050405020304" pitchFamily="18" charset="0"/>
                <a:cs typeface="Times New Roman" panose="02020603050405020304" pitchFamily="18" charset="0"/>
              </a:rPr>
              <a:t>componentDidMount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componentDidUpdate</a:t>
            </a:r>
            <a:r>
              <a:rPr lang="en-US" sz="2000" dirty="0">
                <a:latin typeface="Times New Roman" panose="02020603050405020304" pitchFamily="18" charset="0"/>
                <a:cs typeface="Times New Roman" panose="02020603050405020304" pitchFamily="18" charset="0"/>
              </a:rPr>
              <a:t>`, etc.</a:t>
            </a:r>
          </a:p>
          <a:p>
            <a:pPr marL="0" indent="0" algn="just">
              <a:buNone/>
            </a:pPr>
            <a:r>
              <a:rPr lang="en-US" sz="2000" dirty="0">
                <a:latin typeface="Times New Roman" panose="02020603050405020304" pitchFamily="18" charset="0"/>
                <a:cs typeface="Times New Roman" panose="02020603050405020304" pitchFamily="18" charset="0"/>
              </a:rPr>
              <a:t>  -   Props  : Data passed from parent components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64540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138035-2419-34E6-87F1-0A5AA47ACAA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B6AD58-A7FD-A8E5-0599-33AC54C5BBDB}"/>
              </a:ext>
            </a:extLst>
          </p:cNvPr>
          <p:cNvSpPr>
            <a:spLocks noGrp="1"/>
          </p:cNvSpPr>
          <p:nvPr>
            <p:ph idx="1"/>
          </p:nvPr>
        </p:nvSpPr>
        <p:spPr>
          <a:xfrm>
            <a:off x="838200" y="1045029"/>
            <a:ext cx="10515600" cy="5131934"/>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1.    Class Components   </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Class components are based on classes, and they were the only way to create stateful components and handle lifecycle methods in earlier versions of React. Even though functional components have mostly replaced class components with the introduction of hooks (e.g., `</a:t>
            </a:r>
            <a:r>
              <a:rPr lang="en-US" sz="2000" dirty="0" err="1">
                <a:latin typeface="Times New Roman" panose="02020603050405020304" pitchFamily="18" charset="0"/>
                <a:cs typeface="Times New Roman" panose="02020603050405020304" pitchFamily="18" charset="0"/>
              </a:rPr>
              <a:t>useState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useEffect</a:t>
            </a:r>
            <a:r>
              <a:rPr lang="en-US" sz="2000" dirty="0">
                <a:latin typeface="Times New Roman" panose="02020603050405020304" pitchFamily="18" charset="0"/>
                <a:cs typeface="Times New Roman" panose="02020603050405020304" pitchFamily="18" charset="0"/>
              </a:rPr>
              <a:t>`), it’s still useful to understand how class components work, especially when working with older codebases.</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Here's an overview of    class components   :</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4539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1308" y="1614487"/>
            <a:ext cx="10814538" cy="4733557"/>
          </a:xfrm>
        </p:spPr>
        <p:txBody>
          <a:bodyPr>
            <a:normAutofit/>
          </a:bodyPr>
          <a:lstStyle/>
          <a:p>
            <a:pPr>
              <a:buFont typeface="Arial" panose="020B0604020202020204" pitchFamily="34" charset="0"/>
              <a:buChar char="•"/>
            </a:pPr>
            <a:r>
              <a:rPr lang="en-US" b="1" dirty="0"/>
              <a:t>MERN</a:t>
            </a:r>
            <a:r>
              <a:rPr lang="en-US" dirty="0"/>
              <a:t> is a collection of technologies used for building web applications.</a:t>
            </a:r>
          </a:p>
          <a:p>
            <a:pPr>
              <a:buFont typeface="Arial" panose="020B0604020202020204" pitchFamily="34" charset="0"/>
              <a:buChar char="•"/>
            </a:pPr>
            <a:r>
              <a:rPr lang="en-US" dirty="0"/>
              <a:t>It’s a </a:t>
            </a:r>
            <a:r>
              <a:rPr lang="en-US" b="1" dirty="0"/>
              <a:t>full-stack JavaScript</a:t>
            </a:r>
            <a:r>
              <a:rPr lang="en-US" dirty="0"/>
              <a:t> framework, meaning both front-end and back-end development is done using JavaScript.</a:t>
            </a:r>
          </a:p>
          <a:p>
            <a:pPr>
              <a:buFont typeface="Arial" panose="020B0604020202020204" pitchFamily="34" charset="0"/>
              <a:buChar char="•"/>
            </a:pPr>
            <a:r>
              <a:rPr lang="en-US" dirty="0"/>
              <a:t>The stack consists of:</a:t>
            </a:r>
          </a:p>
          <a:p>
            <a:pPr marL="742950" lvl="1" indent="-285750">
              <a:buFont typeface="Arial" panose="020B0604020202020204" pitchFamily="34" charset="0"/>
              <a:buChar char="•"/>
            </a:pPr>
            <a:r>
              <a:rPr lang="en-US" b="1" dirty="0"/>
              <a:t>MongoDB</a:t>
            </a:r>
            <a:r>
              <a:rPr lang="en-US" dirty="0"/>
              <a:t> - NoSQL database</a:t>
            </a:r>
          </a:p>
          <a:p>
            <a:pPr marL="742950" lvl="1" indent="-285750">
              <a:buFont typeface="Arial" panose="020B0604020202020204" pitchFamily="34" charset="0"/>
              <a:buChar char="•"/>
            </a:pPr>
            <a:r>
              <a:rPr lang="en-US" b="1" dirty="0"/>
              <a:t>Express.js</a:t>
            </a:r>
            <a:r>
              <a:rPr lang="en-US" dirty="0"/>
              <a:t> - Back-end web framework</a:t>
            </a:r>
          </a:p>
          <a:p>
            <a:pPr marL="742950" lvl="1" indent="-285750">
              <a:buFont typeface="Arial" panose="020B0604020202020204" pitchFamily="34" charset="0"/>
              <a:buChar char="•"/>
            </a:pPr>
            <a:r>
              <a:rPr lang="en-US" b="1" dirty="0"/>
              <a:t>React</a:t>
            </a:r>
            <a:r>
              <a:rPr lang="en-US" dirty="0"/>
              <a:t> - Front-end JavaScript library</a:t>
            </a:r>
          </a:p>
          <a:p>
            <a:pPr marL="742950" lvl="1" indent="-285750">
              <a:buFont typeface="Arial" panose="020B0604020202020204" pitchFamily="34" charset="0"/>
              <a:buChar char="•"/>
            </a:pPr>
            <a:r>
              <a:rPr lang="en-US" b="1" dirty="0"/>
              <a:t>Node.js</a:t>
            </a:r>
            <a:r>
              <a:rPr lang="en-US" dirty="0"/>
              <a:t> - JavaScript runtime for server-side code</a:t>
            </a:r>
          </a:p>
          <a:p>
            <a:endParaRPr lang="en-IN" sz="24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FA944222-4C12-9A5C-55B7-3F86D37EF9F8}"/>
              </a:ext>
            </a:extLst>
          </p:cNvPr>
          <p:cNvSpPr txBox="1"/>
          <p:nvPr/>
        </p:nvSpPr>
        <p:spPr>
          <a:xfrm>
            <a:off x="3357563" y="685800"/>
            <a:ext cx="3669594" cy="707886"/>
          </a:xfrm>
          <a:prstGeom prst="rect">
            <a:avLst/>
          </a:prstGeom>
          <a:noFill/>
        </p:spPr>
        <p:txBody>
          <a:bodyPr wrap="none" rtlCol="0">
            <a:spAutoFit/>
          </a:bodyPr>
          <a:lstStyle/>
          <a:p>
            <a:r>
              <a:rPr lang="en-US" sz="4000" b="1" dirty="0"/>
              <a:t>WHAT IS MERN?</a:t>
            </a:r>
          </a:p>
        </p:txBody>
      </p:sp>
    </p:spTree>
    <p:extLst>
      <p:ext uri="{BB962C8B-B14F-4D97-AF65-F5344CB8AC3E}">
        <p14:creationId xmlns:p14="http://schemas.microsoft.com/office/powerpoint/2010/main" val="32028577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014B42-BDC2-167C-10EB-0451235F64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87B899-BD7D-3BB7-918E-07C809BF45DA}"/>
              </a:ext>
            </a:extLst>
          </p:cNvPr>
          <p:cNvSpPr>
            <a:spLocks noGrp="1"/>
          </p:cNvSpPr>
          <p:nvPr>
            <p:ph idx="1"/>
          </p:nvPr>
        </p:nvSpPr>
        <p:spPr>
          <a:xfrm>
            <a:off x="838200" y="1045029"/>
            <a:ext cx="10515600" cy="5131934"/>
          </a:xfrm>
        </p:spPr>
        <p:txBody>
          <a:bodyPr>
            <a:normAutofit fontScale="55000" lnSpcReduction="20000"/>
          </a:bodyPr>
          <a:lstStyle/>
          <a:p>
            <a:pPr marL="0" indent="0" algn="just">
              <a:buNone/>
            </a:pPr>
            <a:r>
              <a:rPr lang="en-IN" sz="2000" dirty="0">
                <a:latin typeface="Times New Roman" panose="02020603050405020304" pitchFamily="18" charset="0"/>
                <a:cs typeface="Times New Roman" panose="02020603050405020304" pitchFamily="18" charset="0"/>
              </a:rPr>
              <a:t>import React, { Component } from 'react';</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class </a:t>
            </a:r>
            <a:r>
              <a:rPr lang="en-IN" sz="2000" dirty="0" err="1">
                <a:latin typeface="Times New Roman" panose="02020603050405020304" pitchFamily="18" charset="0"/>
                <a:cs typeface="Times New Roman" panose="02020603050405020304" pitchFamily="18" charset="0"/>
              </a:rPr>
              <a:t>MyComponent</a:t>
            </a:r>
            <a:r>
              <a:rPr lang="en-IN" sz="2000" dirty="0">
                <a:latin typeface="Times New Roman" panose="02020603050405020304" pitchFamily="18" charset="0"/>
                <a:cs typeface="Times New Roman" panose="02020603050405020304" pitchFamily="18" charset="0"/>
              </a:rPr>
              <a:t> extends Component {</a:t>
            </a:r>
          </a:p>
          <a:p>
            <a:pPr marL="0" indent="0" algn="just">
              <a:buNone/>
            </a:pPr>
            <a:r>
              <a:rPr lang="en-IN" sz="2000" dirty="0">
                <a:latin typeface="Times New Roman" panose="02020603050405020304" pitchFamily="18" charset="0"/>
                <a:cs typeface="Times New Roman" panose="02020603050405020304" pitchFamily="18" charset="0"/>
              </a:rPr>
              <a:t>  constructor(props) {</a:t>
            </a:r>
          </a:p>
          <a:p>
            <a:pPr marL="0" indent="0" algn="just">
              <a:buNone/>
            </a:pPr>
            <a:r>
              <a:rPr lang="en-IN" sz="2000" dirty="0">
                <a:latin typeface="Times New Roman" panose="02020603050405020304" pitchFamily="18" charset="0"/>
                <a:cs typeface="Times New Roman" panose="02020603050405020304" pitchFamily="18" charset="0"/>
              </a:rPr>
              <a:t>    super(props);</a:t>
            </a:r>
          </a:p>
          <a:p>
            <a:pPr marL="0" indent="0" algn="just">
              <a:buNone/>
            </a:pPr>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this.state</a:t>
            </a:r>
            <a:r>
              <a:rPr lang="en-IN" sz="2000" dirty="0">
                <a:latin typeface="Times New Roman" panose="02020603050405020304" pitchFamily="18" charset="0"/>
                <a:cs typeface="Times New Roman" panose="02020603050405020304" pitchFamily="18" charset="0"/>
              </a:rPr>
              <a:t> = {</a:t>
            </a:r>
          </a:p>
          <a:p>
            <a:pPr marL="0" indent="0" algn="just">
              <a:buNone/>
            </a:pPr>
            <a:r>
              <a:rPr lang="en-IN" sz="2000" dirty="0">
                <a:latin typeface="Times New Roman" panose="02020603050405020304" pitchFamily="18" charset="0"/>
                <a:cs typeface="Times New Roman" panose="02020603050405020304" pitchFamily="18" charset="0"/>
              </a:rPr>
              <a:t>      name: 'John'</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  render() {</a:t>
            </a:r>
          </a:p>
          <a:p>
            <a:pPr marL="0" indent="0" algn="just">
              <a:buNone/>
            </a:pPr>
            <a:r>
              <a:rPr lang="en-IN" sz="2000" dirty="0">
                <a:latin typeface="Times New Roman" panose="02020603050405020304" pitchFamily="18" charset="0"/>
                <a:cs typeface="Times New Roman" panose="02020603050405020304" pitchFamily="18" charset="0"/>
              </a:rPr>
              <a:t>    return (</a:t>
            </a:r>
          </a:p>
          <a:p>
            <a:pPr marL="0" indent="0" algn="just">
              <a:buNone/>
            </a:pPr>
            <a:r>
              <a:rPr lang="en-IN" sz="2000" dirty="0">
                <a:latin typeface="Times New Roman" panose="02020603050405020304" pitchFamily="18" charset="0"/>
                <a:cs typeface="Times New Roman" panose="02020603050405020304" pitchFamily="18" charset="0"/>
              </a:rPr>
              <a:t>      &lt;div&gt;</a:t>
            </a:r>
          </a:p>
          <a:p>
            <a:pPr marL="0" indent="0" algn="just">
              <a:buNone/>
            </a:pPr>
            <a:r>
              <a:rPr lang="en-IN" sz="2000" dirty="0">
                <a:latin typeface="Times New Roman" panose="02020603050405020304" pitchFamily="18" charset="0"/>
                <a:cs typeface="Times New Roman" panose="02020603050405020304" pitchFamily="18" charset="0"/>
              </a:rPr>
              <a:t>        &lt;h1&gt;Hello, {this.state.name}!&lt;/h1&gt;</a:t>
            </a:r>
          </a:p>
          <a:p>
            <a:pPr marL="0" indent="0" algn="just">
              <a:buNone/>
            </a:pPr>
            <a:r>
              <a:rPr lang="en-IN" sz="2000" dirty="0">
                <a:latin typeface="Times New Roman" panose="02020603050405020304" pitchFamily="18" charset="0"/>
                <a:cs typeface="Times New Roman" panose="02020603050405020304" pitchFamily="18" charset="0"/>
              </a:rPr>
              <a:t>      &lt;/div&gt;</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r>
              <a:rPr lang="en-IN" sz="2000" dirty="0">
                <a:latin typeface="Times New Roman" panose="02020603050405020304" pitchFamily="18" charset="0"/>
                <a:cs typeface="Times New Roman" panose="02020603050405020304" pitchFamily="18" charset="0"/>
              </a:rPr>
              <a:t>}</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export default </a:t>
            </a:r>
            <a:r>
              <a:rPr lang="en-IN" sz="2000" dirty="0" err="1">
                <a:latin typeface="Times New Roman" panose="02020603050405020304" pitchFamily="18" charset="0"/>
                <a:cs typeface="Times New Roman" panose="02020603050405020304" pitchFamily="18" charset="0"/>
              </a:rPr>
              <a:t>MyComponent</a:t>
            </a:r>
            <a:r>
              <a:rPr lang="en-IN" sz="2000" dirty="0">
                <a:latin typeface="Times New Roman" panose="02020603050405020304" pitchFamily="18" charset="0"/>
                <a:cs typeface="Times New Roman" panose="02020603050405020304" pitchFamily="18" charset="0"/>
              </a:rPr>
              <a:t>;</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0069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2538D3-28CC-B502-0151-FCADCF6FA08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35C0A8-BF22-8F2D-A4A0-F3C17E8811CE}"/>
              </a:ext>
            </a:extLst>
          </p:cNvPr>
          <p:cNvSpPr>
            <a:spLocks noGrp="1"/>
          </p:cNvSpPr>
          <p:nvPr>
            <p:ph idx="1"/>
          </p:nvPr>
        </p:nvSpPr>
        <p:spPr>
          <a:xfrm>
            <a:off x="838200" y="1045029"/>
            <a:ext cx="10515600" cy="5131934"/>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Functional Components vs Class Components   </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Before React 16.8, functional components didn’t have state or lifecycle methods. They were simpler and only used for rendering UI. However, with the introduction of    React hooks    (e.g., `</a:t>
            </a:r>
            <a:r>
              <a:rPr lang="en-US" sz="2000" dirty="0" err="1">
                <a:latin typeface="Times New Roman" panose="02020603050405020304" pitchFamily="18" charset="0"/>
                <a:cs typeface="Times New Roman" panose="02020603050405020304" pitchFamily="18" charset="0"/>
              </a:rPr>
              <a:t>useState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useEffect</a:t>
            </a:r>
            <a:r>
              <a:rPr lang="en-US" sz="2000" dirty="0">
                <a:latin typeface="Times New Roman" panose="02020603050405020304" pitchFamily="18" charset="0"/>
                <a:cs typeface="Times New Roman" panose="02020603050405020304" pitchFamily="18" charset="0"/>
              </a:rPr>
              <a:t>`), functional components can now handle state, side effects, and more, which has made them the preferred choice in modern React development.</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Class components are still widely used, but it's recommended to use functional components with hooks for new projects.</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57401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F8F5F5-4ADF-63A5-1EE3-D871A0C5B23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BDA04A1-EBA3-8D24-5833-A084D739E961}"/>
              </a:ext>
            </a:extLst>
          </p:cNvPr>
          <p:cNvSpPr>
            <a:spLocks noGrp="1"/>
          </p:cNvSpPr>
          <p:nvPr>
            <p:ph idx="1"/>
          </p:nvPr>
        </p:nvSpPr>
        <p:spPr>
          <a:xfrm>
            <a:off x="838200" y="1045029"/>
            <a:ext cx="10515600" cy="5131934"/>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Composing Components   </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One of the core principles of React is    component composition   . This means that you can create smaller, reusable components and combine them to form more complex components or applications. Composition allows you to build UI in a modular way, making the code more maintainable.</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In React, composition is typically achieved by nesting components inside other components.</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998177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9DA3C-BA9A-7C52-53BC-11AD8AB526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FDC23E-6FFF-84DD-8A9F-1425B8B8D208}"/>
              </a:ext>
            </a:extLst>
          </p:cNvPr>
          <p:cNvSpPr>
            <a:spLocks noGrp="1"/>
          </p:cNvSpPr>
          <p:nvPr>
            <p:ph idx="1"/>
          </p:nvPr>
        </p:nvSpPr>
        <p:spPr>
          <a:xfrm>
            <a:off x="838200" y="1045029"/>
            <a:ext cx="10515600" cy="5131934"/>
          </a:xfrm>
        </p:spPr>
        <p:txBody>
          <a:bodyPr>
            <a:normAutofit/>
          </a:bodyPr>
          <a:lstStyle/>
          <a:p>
            <a:pPr marL="0" indent="0" algn="just">
              <a:buNone/>
            </a:pPr>
            <a:r>
              <a:rPr lang="en-IN" sz="2000" dirty="0">
                <a:latin typeface="Times New Roman" panose="02020603050405020304" pitchFamily="18" charset="0"/>
                <a:cs typeface="Times New Roman" panose="02020603050405020304" pitchFamily="18" charset="0"/>
              </a:rPr>
              <a:t>Child Component (`Greeting`)   </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a:t>
            </a:r>
            <a:r>
              <a:rPr lang="en-IN" sz="2000" dirty="0" err="1">
                <a:latin typeface="Times New Roman" panose="02020603050405020304" pitchFamily="18" charset="0"/>
                <a:cs typeface="Times New Roman" panose="02020603050405020304" pitchFamily="18" charset="0"/>
              </a:rPr>
              <a:t>jsx</a:t>
            </a: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import React from 'react';</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err="1">
                <a:latin typeface="Times New Roman" panose="02020603050405020304" pitchFamily="18" charset="0"/>
                <a:cs typeface="Times New Roman" panose="02020603050405020304" pitchFamily="18" charset="0"/>
              </a:rPr>
              <a:t>const</a:t>
            </a:r>
            <a:r>
              <a:rPr lang="en-IN" sz="2000" dirty="0">
                <a:latin typeface="Times New Roman" panose="02020603050405020304" pitchFamily="18" charset="0"/>
                <a:cs typeface="Times New Roman" panose="02020603050405020304" pitchFamily="18" charset="0"/>
              </a:rPr>
              <a:t> Greeting = ({ name }) =&gt; {</a:t>
            </a:r>
          </a:p>
          <a:p>
            <a:pPr marL="0" indent="0" algn="just">
              <a:buNone/>
            </a:pPr>
            <a:r>
              <a:rPr lang="en-IN" sz="2000" dirty="0">
                <a:latin typeface="Times New Roman" panose="02020603050405020304" pitchFamily="18" charset="0"/>
                <a:cs typeface="Times New Roman" panose="02020603050405020304" pitchFamily="18" charset="0"/>
              </a:rPr>
              <a:t>  return &lt;h1&gt;Hello, {name}!&lt;/h1&gt;;</a:t>
            </a:r>
          </a:p>
          <a:p>
            <a:pPr marL="0" indent="0" algn="just">
              <a:buNone/>
            </a:pPr>
            <a:r>
              <a:rPr lang="en-IN" sz="2000" dirty="0">
                <a:latin typeface="Times New Roman" panose="02020603050405020304" pitchFamily="18" charset="0"/>
                <a:cs typeface="Times New Roman" panose="02020603050405020304" pitchFamily="18" charset="0"/>
              </a:rPr>
              <a:t>};</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export default Greeting;</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020670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747F15-2C8B-70C1-A7D6-D655D9C1E53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D6CA21-C497-E199-B9F0-4F650058432F}"/>
              </a:ext>
            </a:extLst>
          </p:cNvPr>
          <p:cNvSpPr>
            <a:spLocks noGrp="1"/>
          </p:cNvSpPr>
          <p:nvPr>
            <p:ph idx="1"/>
          </p:nvPr>
        </p:nvSpPr>
        <p:spPr>
          <a:xfrm>
            <a:off x="838200" y="1045029"/>
            <a:ext cx="10515600" cy="5131934"/>
          </a:xfrm>
        </p:spPr>
        <p:txBody>
          <a:bodyPr>
            <a:normAutofit fontScale="70000" lnSpcReduction="20000"/>
          </a:bodyPr>
          <a:lstStyle/>
          <a:p>
            <a:pPr marL="0" indent="0" algn="just">
              <a:buNone/>
            </a:pPr>
            <a:r>
              <a:rPr lang="en-IN" sz="2000" dirty="0">
                <a:latin typeface="Times New Roman" panose="02020603050405020304" pitchFamily="18" charset="0"/>
                <a:cs typeface="Times New Roman" panose="02020603050405020304" pitchFamily="18" charset="0"/>
              </a:rPr>
              <a:t>Parent Component (`App`)   </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a:t>
            </a:r>
            <a:r>
              <a:rPr lang="en-IN" sz="2000" dirty="0" err="1">
                <a:latin typeface="Times New Roman" panose="02020603050405020304" pitchFamily="18" charset="0"/>
                <a:cs typeface="Times New Roman" panose="02020603050405020304" pitchFamily="18" charset="0"/>
              </a:rPr>
              <a:t>jsx</a:t>
            </a: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import React, { Component } from 'react';</a:t>
            </a:r>
          </a:p>
          <a:p>
            <a:pPr marL="0" indent="0" algn="just">
              <a:buNone/>
            </a:pPr>
            <a:r>
              <a:rPr lang="en-IN" sz="2000" dirty="0">
                <a:latin typeface="Times New Roman" panose="02020603050405020304" pitchFamily="18" charset="0"/>
                <a:cs typeface="Times New Roman" panose="02020603050405020304" pitchFamily="18" charset="0"/>
              </a:rPr>
              <a:t>import Greeting from './Greeting';  // Import the child component</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class App extends Component {</a:t>
            </a:r>
          </a:p>
          <a:p>
            <a:pPr marL="0" indent="0" algn="just">
              <a:buNone/>
            </a:pPr>
            <a:r>
              <a:rPr lang="en-IN" sz="2000" dirty="0">
                <a:latin typeface="Times New Roman" panose="02020603050405020304" pitchFamily="18" charset="0"/>
                <a:cs typeface="Times New Roman" panose="02020603050405020304" pitchFamily="18" charset="0"/>
              </a:rPr>
              <a:t>  render() {</a:t>
            </a:r>
          </a:p>
          <a:p>
            <a:pPr marL="0" indent="0" algn="just">
              <a:buNone/>
            </a:pPr>
            <a:r>
              <a:rPr lang="en-IN" sz="2000" dirty="0">
                <a:latin typeface="Times New Roman" panose="02020603050405020304" pitchFamily="18" charset="0"/>
                <a:cs typeface="Times New Roman" panose="02020603050405020304" pitchFamily="18" charset="0"/>
              </a:rPr>
              <a:t>    return (</a:t>
            </a:r>
          </a:p>
          <a:p>
            <a:pPr marL="0" indent="0" algn="just">
              <a:buNone/>
            </a:pPr>
            <a:r>
              <a:rPr lang="en-IN" sz="2000" dirty="0">
                <a:latin typeface="Times New Roman" panose="02020603050405020304" pitchFamily="18" charset="0"/>
                <a:cs typeface="Times New Roman" panose="02020603050405020304" pitchFamily="18" charset="0"/>
              </a:rPr>
              <a:t>      &lt;div&gt;</a:t>
            </a:r>
          </a:p>
          <a:p>
            <a:pPr marL="0" indent="0" algn="just">
              <a:buNone/>
            </a:pPr>
            <a:r>
              <a:rPr lang="en-IN" sz="2000" dirty="0">
                <a:latin typeface="Times New Roman" panose="02020603050405020304" pitchFamily="18" charset="0"/>
                <a:cs typeface="Times New Roman" panose="02020603050405020304" pitchFamily="18" charset="0"/>
              </a:rPr>
              <a:t>        &lt;Greeting name="Alice" /&gt;  {/* Composing Greeting in App */}</a:t>
            </a:r>
          </a:p>
          <a:p>
            <a:pPr marL="0" indent="0" algn="just">
              <a:buNone/>
            </a:pPr>
            <a:r>
              <a:rPr lang="en-IN" sz="2000" dirty="0">
                <a:latin typeface="Times New Roman" panose="02020603050405020304" pitchFamily="18" charset="0"/>
                <a:cs typeface="Times New Roman" panose="02020603050405020304" pitchFamily="18" charset="0"/>
              </a:rPr>
              <a:t>        &lt;Greeting name="Bob" /&gt;    {/* Another instance of Greeting */}</a:t>
            </a:r>
          </a:p>
          <a:p>
            <a:pPr marL="0" indent="0" algn="just">
              <a:buNone/>
            </a:pPr>
            <a:r>
              <a:rPr lang="en-IN" sz="2000" dirty="0">
                <a:latin typeface="Times New Roman" panose="02020603050405020304" pitchFamily="18" charset="0"/>
                <a:cs typeface="Times New Roman" panose="02020603050405020304" pitchFamily="18" charset="0"/>
              </a:rPr>
              <a:t>      &lt;/div&gt;</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r>
              <a:rPr lang="en-IN" sz="2000" dirty="0">
                <a:latin typeface="Times New Roman" panose="02020603050405020304" pitchFamily="18" charset="0"/>
                <a:cs typeface="Times New Roman" panose="02020603050405020304" pitchFamily="18" charset="0"/>
              </a:rPr>
              <a:t>}</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export default App;</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712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44E4F-B94A-5A3C-FA5A-3FE68D94323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E4DEC1-AA18-63BF-4DBF-40B53D7920FB}"/>
              </a:ext>
            </a:extLst>
          </p:cNvPr>
          <p:cNvSpPr>
            <a:spLocks noGrp="1"/>
          </p:cNvSpPr>
          <p:nvPr>
            <p:ph idx="1"/>
          </p:nvPr>
        </p:nvSpPr>
        <p:spPr>
          <a:xfrm>
            <a:off x="838200" y="1045029"/>
            <a:ext cx="10515600" cy="5131934"/>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In this example:</a:t>
            </a:r>
          </a:p>
          <a:p>
            <a:pPr marL="0" indent="0" algn="just">
              <a:buNone/>
            </a:pPr>
            <a:r>
              <a:rPr lang="en-US" sz="2000" dirty="0">
                <a:latin typeface="Times New Roman" panose="02020603050405020304" pitchFamily="18" charset="0"/>
                <a:cs typeface="Times New Roman" panose="02020603050405020304" pitchFamily="18" charset="0"/>
              </a:rPr>
              <a:t>-    `Greeting`    is a functional component that accepts a `name` prop and renders a personalized greeting message.</a:t>
            </a:r>
          </a:p>
          <a:p>
            <a:pPr marL="0" indent="0" algn="just">
              <a:buNone/>
            </a:pPr>
            <a:r>
              <a:rPr lang="en-US" sz="2000" dirty="0">
                <a:latin typeface="Times New Roman" panose="02020603050405020304" pitchFamily="18" charset="0"/>
                <a:cs typeface="Times New Roman" panose="02020603050405020304" pitchFamily="18" charset="0"/>
              </a:rPr>
              <a:t>-    `App`    is a class component that composes the `Greeting` component twice, passing different values for the `name` prop.</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This way, `Greeting` is reusable, and you can compose it in various parts of your app with different props.</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03394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32669-BA66-8993-403A-1E20DC645A5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8BDFDB-C3CE-1593-92DE-BEFCE74A0541}"/>
              </a:ext>
            </a:extLst>
          </p:cNvPr>
          <p:cNvSpPr>
            <a:spLocks noGrp="1"/>
          </p:cNvSpPr>
          <p:nvPr>
            <p:ph idx="1"/>
          </p:nvPr>
        </p:nvSpPr>
        <p:spPr>
          <a:xfrm>
            <a:off x="838200" y="1045029"/>
            <a:ext cx="10515600" cy="5131934"/>
          </a:xfrm>
        </p:spPr>
        <p:txBody>
          <a:bodyPr>
            <a:normAutofit/>
          </a:bodyPr>
          <a:lstStyle/>
          <a:p>
            <a:pPr marL="0" indent="0" algn="just">
              <a:buNone/>
            </a:pPr>
            <a:r>
              <a:rPr lang="en-US" sz="2000" dirty="0">
                <a:latin typeface="Times New Roman" panose="02020603050405020304" pitchFamily="18" charset="0"/>
                <a:cs typeface="Times New Roman" panose="02020603050405020304" pitchFamily="18" charset="0"/>
              </a:rPr>
              <a:t> Stateful and Stateless Components   </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    Stateless Components   : These components don’t manage their own state. They simply render props passed from their parent component. These can be either class or functional components.</a:t>
            </a:r>
          </a:p>
          <a:p>
            <a:pPr marL="0" indent="0" algn="just">
              <a:buNone/>
            </a:pPr>
            <a:r>
              <a:rPr lang="en-US" sz="2000" dirty="0">
                <a:latin typeface="Times New Roman" panose="02020603050405020304" pitchFamily="18" charset="0"/>
                <a:cs typeface="Times New Roman" panose="02020603050405020304" pitchFamily="18" charset="0"/>
              </a:rPr>
              <a:t>  </a:t>
            </a:r>
          </a:p>
          <a:p>
            <a:pPr marL="0" indent="0" algn="just">
              <a:buNone/>
            </a:pPr>
            <a:r>
              <a:rPr lang="en-US" sz="2000" dirty="0">
                <a:latin typeface="Times New Roman" panose="02020603050405020304" pitchFamily="18" charset="0"/>
                <a:cs typeface="Times New Roman" panose="02020603050405020304" pitchFamily="18" charset="0"/>
              </a:rPr>
              <a:t>  Example of a stateless functional component:</a:t>
            </a:r>
          </a:p>
          <a:p>
            <a:pPr marL="0" indent="0" algn="just">
              <a:buNone/>
            </a:pPr>
            <a:r>
              <a:rPr lang="en-US" sz="2000" dirty="0">
                <a:latin typeface="Times New Roman" panose="02020603050405020304" pitchFamily="18" charset="0"/>
                <a:cs typeface="Times New Roman" panose="02020603050405020304" pitchFamily="18" charset="0"/>
              </a:rPr>
              <a:t>  </a:t>
            </a:r>
          </a:p>
          <a:p>
            <a:pPr marL="0" indent="0" algn="just">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jsx</a:t>
            </a: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  const Welcome = ({ message }) =&gt; {</a:t>
            </a:r>
          </a:p>
          <a:p>
            <a:pPr marL="0" indent="0" algn="just">
              <a:buNone/>
            </a:pPr>
            <a:r>
              <a:rPr lang="en-US" sz="2000" dirty="0">
                <a:latin typeface="Times New Roman" panose="02020603050405020304" pitchFamily="18" charset="0"/>
                <a:cs typeface="Times New Roman" panose="02020603050405020304" pitchFamily="18" charset="0"/>
              </a:rPr>
              <a:t>    return &lt;h2&gt;{message}&lt;/h2&gt;;</a:t>
            </a:r>
          </a:p>
          <a:p>
            <a:pPr marL="0" indent="0" algn="just">
              <a:buNone/>
            </a:pPr>
            <a:r>
              <a:rPr lang="en-US" sz="2000" dirty="0">
                <a:latin typeface="Times New Roman" panose="02020603050405020304" pitchFamily="18" charset="0"/>
                <a:cs typeface="Times New Roman" panose="02020603050405020304" pitchFamily="18" charset="0"/>
              </a:rPr>
              <a:t>  };</a:t>
            </a:r>
          </a:p>
          <a:p>
            <a:pPr marL="0" indent="0" algn="just">
              <a:buNone/>
            </a:pPr>
            <a:r>
              <a:rPr lang="en-US" sz="2000" dirty="0">
                <a:latin typeface="Times New Roman" panose="02020603050405020304" pitchFamily="18" charset="0"/>
                <a:cs typeface="Times New Roman" panose="02020603050405020304" pitchFamily="18" charset="0"/>
              </a:rPr>
              <a:t>  ```</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70613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179D9-014F-B130-4B60-A7D46CA6DCC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8E0AD4-AD41-7BAE-49E2-3235F9D91100}"/>
              </a:ext>
            </a:extLst>
          </p:cNvPr>
          <p:cNvSpPr>
            <a:spLocks noGrp="1"/>
          </p:cNvSpPr>
          <p:nvPr>
            <p:ph idx="1"/>
          </p:nvPr>
        </p:nvSpPr>
        <p:spPr>
          <a:xfrm>
            <a:off x="838200" y="1045029"/>
            <a:ext cx="10515600" cy="5131934"/>
          </a:xfrm>
        </p:spPr>
        <p:txBody>
          <a:bodyPr>
            <a:normAutofit fontScale="40000" lnSpcReduction="20000"/>
          </a:bodyPr>
          <a:lstStyle/>
          <a:p>
            <a:pPr marL="0" indent="0" algn="just">
              <a:buNone/>
            </a:pPr>
            <a:r>
              <a:rPr lang="en-IN" sz="2000" dirty="0">
                <a:latin typeface="Times New Roman" panose="02020603050405020304" pitchFamily="18" charset="0"/>
                <a:cs typeface="Times New Roman" panose="02020603050405020304" pitchFamily="18" charset="0"/>
              </a:rPr>
              <a:t>Stateful Components   : These components manage their own state and typically use `</a:t>
            </a:r>
            <a:r>
              <a:rPr lang="en-IN" sz="2000" dirty="0" err="1">
                <a:latin typeface="Times New Roman" panose="02020603050405020304" pitchFamily="18" charset="0"/>
                <a:cs typeface="Times New Roman" panose="02020603050405020304" pitchFamily="18" charset="0"/>
              </a:rPr>
              <a:t>setState</a:t>
            </a:r>
            <a:r>
              <a:rPr lang="en-IN" sz="2000" dirty="0">
                <a:latin typeface="Times New Roman" panose="02020603050405020304" pitchFamily="18" charset="0"/>
                <a:cs typeface="Times New Roman" panose="02020603050405020304" pitchFamily="18" charset="0"/>
              </a:rPr>
              <a:t>` (in class components) or `</a:t>
            </a:r>
            <a:r>
              <a:rPr lang="en-IN" sz="2000" dirty="0" err="1">
                <a:latin typeface="Times New Roman" panose="02020603050405020304" pitchFamily="18" charset="0"/>
                <a:cs typeface="Times New Roman" panose="02020603050405020304" pitchFamily="18" charset="0"/>
              </a:rPr>
              <a:t>useState</a:t>
            </a:r>
            <a:r>
              <a:rPr lang="en-IN" sz="2000" dirty="0">
                <a:latin typeface="Times New Roman" panose="02020603050405020304" pitchFamily="18" charset="0"/>
                <a:cs typeface="Times New Roman" panose="02020603050405020304" pitchFamily="18" charset="0"/>
              </a:rPr>
              <a:t>` (in functional components) to handle state updates.</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r>
              <a:rPr lang="en-IN" sz="2000" dirty="0">
                <a:latin typeface="Times New Roman" panose="02020603050405020304" pitchFamily="18" charset="0"/>
                <a:cs typeface="Times New Roman" panose="02020603050405020304" pitchFamily="18" charset="0"/>
              </a:rPr>
              <a:t>  Example of a stateful class component:</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jsx</a:t>
            </a: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  class Counter extends </a:t>
            </a:r>
            <a:r>
              <a:rPr lang="en-IN" sz="2000" dirty="0" err="1">
                <a:latin typeface="Times New Roman" panose="02020603050405020304" pitchFamily="18" charset="0"/>
                <a:cs typeface="Times New Roman" panose="02020603050405020304" pitchFamily="18" charset="0"/>
              </a:rPr>
              <a:t>React.Component</a:t>
            </a:r>
            <a:r>
              <a:rPr lang="en-IN" sz="2000" dirty="0">
                <a:latin typeface="Times New Roman" panose="02020603050405020304" pitchFamily="18" charset="0"/>
                <a:cs typeface="Times New Roman" panose="02020603050405020304" pitchFamily="18" charset="0"/>
              </a:rPr>
              <a:t> {</a:t>
            </a:r>
          </a:p>
          <a:p>
            <a:pPr marL="0" indent="0" algn="just">
              <a:buNone/>
            </a:pPr>
            <a:r>
              <a:rPr lang="en-IN" sz="2000" dirty="0">
                <a:latin typeface="Times New Roman" panose="02020603050405020304" pitchFamily="18" charset="0"/>
                <a:cs typeface="Times New Roman" panose="02020603050405020304" pitchFamily="18" charset="0"/>
              </a:rPr>
              <a:t>    constructor(props) {</a:t>
            </a:r>
          </a:p>
          <a:p>
            <a:pPr marL="0" indent="0" algn="just">
              <a:buNone/>
            </a:pPr>
            <a:r>
              <a:rPr lang="en-IN" sz="2000" dirty="0">
                <a:latin typeface="Times New Roman" panose="02020603050405020304" pitchFamily="18" charset="0"/>
                <a:cs typeface="Times New Roman" panose="02020603050405020304" pitchFamily="18" charset="0"/>
              </a:rPr>
              <a:t>      super(props);</a:t>
            </a:r>
          </a:p>
          <a:p>
            <a:pPr marL="0" indent="0" algn="just">
              <a:buNone/>
            </a:pPr>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this.state</a:t>
            </a:r>
            <a:r>
              <a:rPr lang="en-IN" sz="2000" dirty="0">
                <a:latin typeface="Times New Roman" panose="02020603050405020304" pitchFamily="18" charset="0"/>
                <a:cs typeface="Times New Roman" panose="02020603050405020304" pitchFamily="18" charset="0"/>
              </a:rPr>
              <a:t> = { count: 0 };</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    increment = () =&gt; {</a:t>
            </a:r>
          </a:p>
          <a:p>
            <a:pPr marL="0" indent="0" algn="just">
              <a:buNone/>
            </a:pPr>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this.setState</a:t>
            </a:r>
            <a:r>
              <a:rPr lang="en-IN" sz="2000" dirty="0">
                <a:latin typeface="Times New Roman" panose="02020603050405020304" pitchFamily="18" charset="0"/>
                <a:cs typeface="Times New Roman" panose="02020603050405020304" pitchFamily="18" charset="0"/>
              </a:rPr>
              <a:t>({ count: </a:t>
            </a:r>
            <a:r>
              <a:rPr lang="en-IN" sz="2000" dirty="0" err="1">
                <a:latin typeface="Times New Roman" panose="02020603050405020304" pitchFamily="18" charset="0"/>
                <a:cs typeface="Times New Roman" panose="02020603050405020304" pitchFamily="18" charset="0"/>
              </a:rPr>
              <a:t>this.state.count</a:t>
            </a:r>
            <a:r>
              <a:rPr lang="en-IN" sz="2000" dirty="0">
                <a:latin typeface="Times New Roman" panose="02020603050405020304" pitchFamily="18" charset="0"/>
                <a:cs typeface="Times New Roman" panose="02020603050405020304" pitchFamily="18" charset="0"/>
              </a:rPr>
              <a:t> + 1 });</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endParaRPr lang="en-IN" sz="2000" dirty="0">
              <a:latin typeface="Times New Roman" panose="02020603050405020304" pitchFamily="18" charset="0"/>
              <a:cs typeface="Times New Roman" panose="02020603050405020304" pitchFamily="18" charset="0"/>
            </a:endParaRPr>
          </a:p>
          <a:p>
            <a:pPr marL="0" indent="0" algn="just">
              <a:buNone/>
            </a:pPr>
            <a:r>
              <a:rPr lang="en-IN" sz="2000" dirty="0">
                <a:latin typeface="Times New Roman" panose="02020603050405020304" pitchFamily="18" charset="0"/>
                <a:cs typeface="Times New Roman" panose="02020603050405020304" pitchFamily="18" charset="0"/>
              </a:rPr>
              <a:t>    render() {</a:t>
            </a:r>
          </a:p>
          <a:p>
            <a:pPr marL="0" indent="0" algn="just">
              <a:buNone/>
            </a:pPr>
            <a:r>
              <a:rPr lang="en-IN" sz="2000" dirty="0">
                <a:latin typeface="Times New Roman" panose="02020603050405020304" pitchFamily="18" charset="0"/>
                <a:cs typeface="Times New Roman" panose="02020603050405020304" pitchFamily="18" charset="0"/>
              </a:rPr>
              <a:t>      return (</a:t>
            </a:r>
          </a:p>
          <a:p>
            <a:pPr marL="0" indent="0" algn="just">
              <a:buNone/>
            </a:pPr>
            <a:r>
              <a:rPr lang="en-IN" sz="2000" dirty="0">
                <a:latin typeface="Times New Roman" panose="02020603050405020304" pitchFamily="18" charset="0"/>
                <a:cs typeface="Times New Roman" panose="02020603050405020304" pitchFamily="18" charset="0"/>
              </a:rPr>
              <a:t>        &lt;div&gt;</a:t>
            </a:r>
          </a:p>
          <a:p>
            <a:pPr marL="0" indent="0" algn="just">
              <a:buNone/>
            </a:pPr>
            <a:r>
              <a:rPr lang="en-IN" sz="2000" dirty="0">
                <a:latin typeface="Times New Roman" panose="02020603050405020304" pitchFamily="18" charset="0"/>
                <a:cs typeface="Times New Roman" panose="02020603050405020304" pitchFamily="18" charset="0"/>
              </a:rPr>
              <a:t>          &lt;p&gt;Count: {</a:t>
            </a:r>
            <a:r>
              <a:rPr lang="en-IN" sz="2000" dirty="0" err="1">
                <a:latin typeface="Times New Roman" panose="02020603050405020304" pitchFamily="18" charset="0"/>
                <a:cs typeface="Times New Roman" panose="02020603050405020304" pitchFamily="18" charset="0"/>
              </a:rPr>
              <a:t>this.state.count</a:t>
            </a:r>
            <a:r>
              <a:rPr lang="en-IN" sz="2000" dirty="0">
                <a:latin typeface="Times New Roman" panose="02020603050405020304" pitchFamily="18" charset="0"/>
                <a:cs typeface="Times New Roman" panose="02020603050405020304" pitchFamily="18" charset="0"/>
              </a:rPr>
              <a:t>}&lt;/p&gt;</a:t>
            </a:r>
          </a:p>
          <a:p>
            <a:pPr marL="0" indent="0" algn="just">
              <a:buNone/>
            </a:pPr>
            <a:r>
              <a:rPr lang="en-IN" sz="2000" dirty="0">
                <a:latin typeface="Times New Roman" panose="02020603050405020304" pitchFamily="18" charset="0"/>
                <a:cs typeface="Times New Roman" panose="02020603050405020304" pitchFamily="18" charset="0"/>
              </a:rPr>
              <a:t>          &lt;button </a:t>
            </a:r>
            <a:r>
              <a:rPr lang="en-IN" sz="2000" dirty="0" err="1">
                <a:latin typeface="Times New Roman" panose="02020603050405020304" pitchFamily="18" charset="0"/>
                <a:cs typeface="Times New Roman" panose="02020603050405020304" pitchFamily="18" charset="0"/>
              </a:rPr>
              <a:t>onClick</a:t>
            </a:r>
            <a:r>
              <a:rPr lang="en-IN" sz="2000" dirty="0">
                <a:latin typeface="Times New Roman" panose="02020603050405020304" pitchFamily="18" charset="0"/>
                <a:cs typeface="Times New Roman" panose="02020603050405020304" pitchFamily="18" charset="0"/>
              </a:rPr>
              <a:t>={</a:t>
            </a:r>
            <a:r>
              <a:rPr lang="en-IN" sz="2000" dirty="0" err="1">
                <a:latin typeface="Times New Roman" panose="02020603050405020304" pitchFamily="18" charset="0"/>
                <a:cs typeface="Times New Roman" panose="02020603050405020304" pitchFamily="18" charset="0"/>
              </a:rPr>
              <a:t>this.increment</a:t>
            </a:r>
            <a:r>
              <a:rPr lang="en-IN" sz="2000" dirty="0">
                <a:latin typeface="Times New Roman" panose="02020603050405020304" pitchFamily="18" charset="0"/>
                <a:cs typeface="Times New Roman" panose="02020603050405020304" pitchFamily="18" charset="0"/>
              </a:rPr>
              <a:t>}&gt;Increment&lt;/button&gt;</a:t>
            </a:r>
          </a:p>
          <a:p>
            <a:pPr marL="0" indent="0" algn="just">
              <a:buNone/>
            </a:pPr>
            <a:r>
              <a:rPr lang="en-IN" sz="2000" dirty="0">
                <a:latin typeface="Times New Roman" panose="02020603050405020304" pitchFamily="18" charset="0"/>
                <a:cs typeface="Times New Roman" panose="02020603050405020304" pitchFamily="18" charset="0"/>
              </a:rPr>
              <a:t>        &lt;/div&gt;</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r>
              <a:rPr lang="en-IN" sz="2000" dirty="0">
                <a:latin typeface="Times New Roman" panose="02020603050405020304" pitchFamily="18" charset="0"/>
                <a:cs typeface="Times New Roman" panose="02020603050405020304" pitchFamily="18" charset="0"/>
              </a:rPr>
              <a:t>  }</a:t>
            </a:r>
          </a:p>
          <a:p>
            <a:pPr marL="0" indent="0" algn="just">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489658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01824"/>
          </a:xfrm>
        </p:spPr>
        <p:txBody>
          <a:bodyPr>
            <a:normAutofit/>
          </a:bodyPr>
          <a:lstStyle/>
          <a:p>
            <a:pPr algn="ctr"/>
            <a:r>
              <a:rPr lang="en-US" sz="2800" dirty="0">
                <a:latin typeface="Times New Roman" panose="02020603050405020304" pitchFamily="18" charset="0"/>
                <a:cs typeface="Times New Roman" panose="02020603050405020304" pitchFamily="18" charset="0"/>
              </a:rPr>
              <a:t>Composing Components: Building Complex UIs </a:t>
            </a:r>
            <a:endParaRPr lang="en-IN" sz="2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245326"/>
            <a:ext cx="10866120" cy="4931637"/>
          </a:xfrm>
        </p:spPr>
        <p:txBody>
          <a:bodyPr>
            <a:normAutofit/>
          </a:bodyPr>
          <a:lstStyle/>
          <a:p>
            <a:pPr algn="just"/>
            <a:r>
              <a:rPr lang="en-US" sz="2000" dirty="0">
                <a:latin typeface="Times New Roman" panose="02020603050405020304" pitchFamily="18" charset="0"/>
                <a:cs typeface="Times New Roman" panose="02020603050405020304" pitchFamily="18" charset="0"/>
              </a:rPr>
              <a:t>What is Composing Components?  </a:t>
            </a:r>
          </a:p>
          <a:p>
            <a:pPr algn="just"/>
            <a:r>
              <a:rPr lang="en-US" sz="2000" dirty="0">
                <a:latin typeface="Times New Roman" panose="02020603050405020304" pitchFamily="18" charset="0"/>
                <a:cs typeface="Times New Roman" panose="02020603050405020304" pitchFamily="18" charset="0"/>
              </a:rPr>
              <a:t>  - Creating complex UIs by combining multiple simple components.</a:t>
            </a:r>
          </a:p>
          <a:p>
            <a:pPr algn="just"/>
            <a:r>
              <a:rPr lang="en-US" sz="2000" dirty="0">
                <a:latin typeface="Times New Roman" panose="02020603050405020304" pitchFamily="18" charset="0"/>
                <a:cs typeface="Times New Roman" panose="02020603050405020304" pitchFamily="18" charset="0"/>
              </a:rPr>
              <a:t>  </a:t>
            </a:r>
          </a:p>
          <a:p>
            <a:pPr algn="just"/>
            <a:r>
              <a:rPr lang="en-US" sz="2000" dirty="0">
                <a:latin typeface="Times New Roman" panose="02020603050405020304" pitchFamily="18" charset="0"/>
                <a:cs typeface="Times New Roman" panose="02020603050405020304" pitchFamily="18" charset="0"/>
              </a:rPr>
              <a:t>-   Example: Issue Tracker UI  </a:t>
            </a:r>
          </a:p>
          <a:p>
            <a:pPr algn="just"/>
            <a:r>
              <a:rPr lang="en-US" sz="2000" dirty="0">
                <a:latin typeface="Times New Roman" panose="02020603050405020304" pitchFamily="18" charset="0"/>
                <a:cs typeface="Times New Roman" panose="02020603050405020304" pitchFamily="18" charset="0"/>
              </a:rPr>
              <a:t>  -   Parent Component  : `</a:t>
            </a:r>
            <a:r>
              <a:rPr lang="en-US" sz="2000" dirty="0" err="1">
                <a:latin typeface="Times New Roman" panose="02020603050405020304" pitchFamily="18" charset="0"/>
                <a:cs typeface="Times New Roman" panose="02020603050405020304" pitchFamily="18" charset="0"/>
              </a:rPr>
              <a:t>IssueTrackerApp</a:t>
            </a:r>
            <a:r>
              <a:rPr lang="en-US" sz="2000" dirty="0">
                <a:latin typeface="Times New Roman" panose="02020603050405020304" pitchFamily="18" charset="0"/>
                <a:cs typeface="Times New Roman" panose="02020603050405020304" pitchFamily="18" charset="0"/>
              </a:rPr>
              <a:t>` (holds state and renders child components).</a:t>
            </a:r>
          </a:p>
          <a:p>
            <a:pPr algn="just"/>
            <a:r>
              <a:rPr lang="en-US" sz="2000" dirty="0">
                <a:latin typeface="Times New Roman" panose="02020603050405020304" pitchFamily="18" charset="0"/>
                <a:cs typeface="Times New Roman" panose="02020603050405020304" pitchFamily="18" charset="0"/>
              </a:rPr>
              <a:t>  -   Child Components  : `</a:t>
            </a:r>
            <a:r>
              <a:rPr lang="en-US" sz="2000" dirty="0" err="1">
                <a:latin typeface="Times New Roman" panose="02020603050405020304" pitchFamily="18" charset="0"/>
                <a:cs typeface="Times New Roman" panose="02020603050405020304" pitchFamily="18" charset="0"/>
              </a:rPr>
              <a:t>IssueList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IssueForm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IssueDetails</a:t>
            </a:r>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  </a:t>
            </a:r>
          </a:p>
          <a:p>
            <a:pPr algn="just"/>
            <a:r>
              <a:rPr lang="en-US" sz="2000" dirty="0">
                <a:latin typeface="Times New Roman" panose="02020603050405020304" pitchFamily="18" charset="0"/>
                <a:cs typeface="Times New Roman" panose="02020603050405020304" pitchFamily="18" charset="0"/>
              </a:rPr>
              <a:t>-   Benefits of Composing Components:  </a:t>
            </a:r>
          </a:p>
          <a:p>
            <a:pPr algn="just"/>
            <a:r>
              <a:rPr lang="en-US" sz="2000" dirty="0">
                <a:latin typeface="Times New Roman" panose="02020603050405020304" pitchFamily="18" charset="0"/>
                <a:cs typeface="Times New Roman" panose="02020603050405020304" pitchFamily="18" charset="0"/>
              </a:rPr>
              <a:t>  -   Modular  : Easy to maintain, test, and debug.</a:t>
            </a:r>
          </a:p>
          <a:p>
            <a:pPr algn="just"/>
            <a:r>
              <a:rPr lang="en-US" sz="2000" dirty="0">
                <a:latin typeface="Times New Roman" panose="02020603050405020304" pitchFamily="18" charset="0"/>
                <a:cs typeface="Times New Roman" panose="02020603050405020304" pitchFamily="18" charset="0"/>
              </a:rPr>
              <a:t>  -   Reusable  : Components can be reused in different contexts.</a:t>
            </a:r>
          </a:p>
          <a:p>
            <a:pPr algn="just"/>
            <a:r>
              <a:rPr lang="en-US" sz="2000" dirty="0">
                <a:latin typeface="Times New Roman" panose="02020603050405020304" pitchFamily="18" charset="0"/>
                <a:cs typeface="Times New Roman" panose="02020603050405020304" pitchFamily="18" charset="0"/>
              </a:rPr>
              <a:t>  -   Separation of Concerns  : Each component focuses on one specific part of the UI.</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015629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042987"/>
            <a:ext cx="10761617" cy="5133975"/>
          </a:xfrm>
        </p:spPr>
        <p:txBody>
          <a:bodyPr>
            <a:normAutofit/>
          </a:bodyPr>
          <a:lstStyle/>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What are Props?  </a:t>
            </a:r>
          </a:p>
          <a:p>
            <a:pPr marL="0" indent="0" algn="just">
              <a:buNone/>
            </a:pPr>
            <a:r>
              <a:rPr lang="en-US" sz="2000" dirty="0">
                <a:latin typeface="Times New Roman" panose="02020603050405020304" pitchFamily="18" charset="0"/>
                <a:cs typeface="Times New Roman" panose="02020603050405020304" pitchFamily="18" charset="0"/>
              </a:rPr>
              <a:t>  -   Props   are how data is passed from a parent component to a child component.</a:t>
            </a:r>
          </a:p>
          <a:p>
            <a:pPr marL="0" indent="0" algn="just">
              <a:buNone/>
            </a:pPr>
            <a:r>
              <a:rPr lang="en-US" sz="2000" dirty="0">
                <a:latin typeface="Times New Roman" panose="02020603050405020304" pitchFamily="18" charset="0"/>
                <a:cs typeface="Times New Roman" panose="02020603050405020304" pitchFamily="18" charset="0"/>
              </a:rPr>
              <a:t>  - Immutable, meaning child components cannot modify props passed from parents.</a:t>
            </a:r>
          </a:p>
          <a:p>
            <a:pPr marL="0" indent="0" algn="just">
              <a:buNone/>
            </a:pPr>
            <a:endParaRPr lang="en-US" sz="2000" dirty="0">
              <a:latin typeface="Times New Roman" panose="02020603050405020304" pitchFamily="18" charset="0"/>
              <a:cs typeface="Times New Roman" panose="02020603050405020304" pitchFamily="18" charset="0"/>
            </a:endParaRPr>
          </a:p>
          <a:p>
            <a:pPr marL="0" indent="0" algn="just">
              <a:buNone/>
            </a:pPr>
            <a:endParaRPr lang="en-IN" sz="20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D0B9191A-F4C7-B5C8-EA43-8C1B59482ECE}"/>
              </a:ext>
            </a:extLst>
          </p:cNvPr>
          <p:cNvSpPr txBox="1"/>
          <p:nvPr/>
        </p:nvSpPr>
        <p:spPr>
          <a:xfrm>
            <a:off x="3686175" y="557213"/>
            <a:ext cx="5020798" cy="461665"/>
          </a:xfrm>
          <a:prstGeom prst="rect">
            <a:avLst/>
          </a:prstGeom>
          <a:noFill/>
        </p:spPr>
        <p:txBody>
          <a:bodyPr wrap="none" rtlCol="0">
            <a:spAutoFit/>
          </a:bodyPr>
          <a:lstStyle/>
          <a:p>
            <a:r>
              <a:rPr lang="en-US" sz="2400" b="1" dirty="0"/>
              <a:t>Passing Data Using Properties (Props) </a:t>
            </a:r>
          </a:p>
        </p:txBody>
      </p:sp>
    </p:spTree>
    <p:extLst>
      <p:ext uri="{BB962C8B-B14F-4D97-AF65-F5344CB8AC3E}">
        <p14:creationId xmlns:p14="http://schemas.microsoft.com/office/powerpoint/2010/main" val="2983350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14525"/>
            <a:ext cx="10750062" cy="4477482"/>
          </a:xfrm>
        </p:spPr>
        <p:txBody>
          <a:bodyPr>
            <a:normAutofit/>
          </a:bodyPr>
          <a:lstStyle/>
          <a:p>
            <a:pPr algn="just">
              <a:buFont typeface="Arial" panose="020B0604020202020204" pitchFamily="34" charset="0"/>
              <a:buChar char="•"/>
            </a:pPr>
            <a:r>
              <a:rPr lang="en-US" b="1" dirty="0"/>
              <a:t>Single Language</a:t>
            </a:r>
            <a:r>
              <a:rPr lang="en-US" dirty="0"/>
              <a:t>: JavaScript on both the client and server-side.</a:t>
            </a:r>
          </a:p>
          <a:p>
            <a:pPr algn="just">
              <a:buFont typeface="Arial" panose="020B0604020202020204" pitchFamily="34" charset="0"/>
              <a:buChar char="•"/>
            </a:pPr>
            <a:r>
              <a:rPr lang="en-US" b="1" dirty="0"/>
              <a:t>Scalability</a:t>
            </a:r>
            <a:r>
              <a:rPr lang="en-US" dirty="0"/>
              <a:t>: Easy to scale for large applications.</a:t>
            </a:r>
          </a:p>
          <a:p>
            <a:pPr algn="just">
              <a:buFont typeface="Arial" panose="020B0604020202020204" pitchFamily="34" charset="0"/>
              <a:buChar char="•"/>
            </a:pPr>
            <a:r>
              <a:rPr lang="en-US" b="1" dirty="0"/>
              <a:t>Fast Development</a:t>
            </a:r>
            <a:r>
              <a:rPr lang="en-US" dirty="0"/>
              <a:t>: All the components work seamlessly together.</a:t>
            </a:r>
          </a:p>
          <a:p>
            <a:pPr algn="just">
              <a:buFont typeface="Arial" panose="020B0604020202020204" pitchFamily="34" charset="0"/>
              <a:buChar char="•"/>
            </a:pPr>
            <a:r>
              <a:rPr lang="en-US" b="1" dirty="0"/>
              <a:t>Community Support</a:t>
            </a:r>
            <a:r>
              <a:rPr lang="en-US" dirty="0"/>
              <a:t>: Huge open-source community and resources.</a:t>
            </a:r>
          </a:p>
          <a:p>
            <a:pPr algn="just">
              <a:buFont typeface="Arial" panose="020B0604020202020204" pitchFamily="34" charset="0"/>
              <a:buChar char="•"/>
            </a:pPr>
            <a:r>
              <a:rPr lang="en-US" b="1" dirty="0"/>
              <a:t>Performance</a:t>
            </a:r>
            <a:r>
              <a:rPr lang="en-US" dirty="0"/>
              <a:t>: Uses modern, high-performance technologies.</a:t>
            </a:r>
          </a:p>
          <a:p>
            <a:pPr marL="0" indent="0" algn="just">
              <a:buNone/>
            </a:pPr>
            <a:endParaRPr lang="en-IN"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0FDF3A6D-C1DF-3696-D49E-062C9364D8AB}"/>
              </a:ext>
            </a:extLst>
          </p:cNvPr>
          <p:cNvSpPr txBox="1"/>
          <p:nvPr/>
        </p:nvSpPr>
        <p:spPr>
          <a:xfrm>
            <a:off x="3486150" y="942975"/>
            <a:ext cx="3493264" cy="646331"/>
          </a:xfrm>
          <a:prstGeom prst="rect">
            <a:avLst/>
          </a:prstGeom>
          <a:noFill/>
        </p:spPr>
        <p:txBody>
          <a:bodyPr wrap="none" rtlCol="0">
            <a:spAutoFit/>
          </a:bodyPr>
          <a:lstStyle/>
          <a:p>
            <a:r>
              <a:rPr lang="en-US" sz="3600" b="1" dirty="0"/>
              <a:t>WHY USE MERN?</a:t>
            </a:r>
          </a:p>
        </p:txBody>
      </p:sp>
    </p:spTree>
    <p:extLst>
      <p:ext uri="{BB962C8B-B14F-4D97-AF65-F5344CB8AC3E}">
        <p14:creationId xmlns:p14="http://schemas.microsoft.com/office/powerpoint/2010/main" val="1063557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548640"/>
            <a:ext cx="10796451" cy="5628323"/>
          </a:xfrm>
        </p:spPr>
        <p:txBody>
          <a:bodyPr>
            <a:normAutofit/>
          </a:bodyPr>
          <a:lstStyle/>
          <a:p>
            <a:pPr marL="0" indent="0">
              <a:buNone/>
            </a:pPr>
            <a:endParaRPr lang="en-IN" sz="2000" dirty="0">
              <a:latin typeface="Times New Roman" panose="02020603050405020304" pitchFamily="18" charset="0"/>
              <a:cs typeface="Times New Roman" panose="02020603050405020304" pitchFamily="18" charset="0"/>
            </a:endParaRPr>
          </a:p>
          <a:p>
            <a:pPr marL="0" indent="0">
              <a:buNone/>
            </a:pPr>
            <a:endParaRPr lang="en-IN" sz="2000" dirty="0">
              <a:latin typeface="Times New Roman" panose="02020603050405020304" pitchFamily="18" charset="0"/>
              <a:cs typeface="Times New Roman" panose="02020603050405020304" pitchFamily="18" charset="0"/>
            </a:endParaRPr>
          </a:p>
          <a:p>
            <a:pPr marL="0" indent="0">
              <a:buNone/>
            </a:pPr>
            <a:r>
              <a:rPr lang="en-IN" sz="2000" dirty="0">
                <a:latin typeface="Times New Roman" panose="02020603050405020304" pitchFamily="18" charset="0"/>
                <a:cs typeface="Times New Roman" panose="02020603050405020304" pitchFamily="18" charset="0"/>
              </a:rPr>
              <a:t>Example:  </a:t>
            </a:r>
          </a:p>
          <a:p>
            <a:pPr marL="0" indent="0">
              <a:buNone/>
            </a:pPr>
            <a:r>
              <a:rPr lang="en-IN" sz="2000" dirty="0">
                <a:latin typeface="Times New Roman" panose="02020603050405020304" pitchFamily="18" charset="0"/>
                <a:cs typeface="Times New Roman" panose="02020603050405020304" pitchFamily="18" charset="0"/>
              </a:rPr>
              <a:t>  </a:t>
            </a:r>
          </a:p>
          <a:p>
            <a:pPr marL="0" indent="0">
              <a:buNone/>
            </a:pPr>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javascript</a:t>
            </a:r>
            <a:endParaRPr lang="en-IN" sz="2000" dirty="0">
              <a:latin typeface="Times New Roman" panose="02020603050405020304" pitchFamily="18" charset="0"/>
              <a:cs typeface="Times New Roman" panose="02020603050405020304" pitchFamily="18" charset="0"/>
            </a:endParaRPr>
          </a:p>
          <a:p>
            <a:pPr marL="0" indent="0">
              <a:buNone/>
            </a:pPr>
            <a:r>
              <a:rPr lang="en-IN" sz="2000" dirty="0">
                <a:latin typeface="Times New Roman" panose="02020603050405020304" pitchFamily="18" charset="0"/>
                <a:cs typeface="Times New Roman" panose="02020603050405020304" pitchFamily="18" charset="0"/>
              </a:rPr>
              <a:t>  function Greeting(props) {</a:t>
            </a:r>
          </a:p>
          <a:p>
            <a:pPr marL="0" indent="0">
              <a:buNone/>
            </a:pPr>
            <a:r>
              <a:rPr lang="en-IN" sz="2000" dirty="0">
                <a:latin typeface="Times New Roman" panose="02020603050405020304" pitchFamily="18" charset="0"/>
                <a:cs typeface="Times New Roman" panose="02020603050405020304" pitchFamily="18" charset="0"/>
              </a:rPr>
              <a:t>    return &lt;h1&gt;Hello, {props.name}!&lt;/h1&gt;;</a:t>
            </a:r>
          </a:p>
          <a:p>
            <a:pPr marL="0" indent="0">
              <a:buNone/>
            </a:pPr>
            <a:r>
              <a:rPr lang="en-IN" sz="2000" dirty="0">
                <a:latin typeface="Times New Roman" panose="02020603050405020304" pitchFamily="18" charset="0"/>
                <a:cs typeface="Times New Roman" panose="02020603050405020304" pitchFamily="18" charset="0"/>
              </a:rPr>
              <a:t>  }</a:t>
            </a:r>
          </a:p>
          <a:p>
            <a:pPr marL="0" indent="0">
              <a:buNone/>
            </a:pPr>
            <a:endParaRPr lang="en-IN" sz="2000" dirty="0">
              <a:latin typeface="Times New Roman" panose="02020603050405020304" pitchFamily="18" charset="0"/>
              <a:cs typeface="Times New Roman" panose="02020603050405020304" pitchFamily="18" charset="0"/>
            </a:endParaRPr>
          </a:p>
          <a:p>
            <a:pPr marL="0" indent="0">
              <a:buNone/>
            </a:pPr>
            <a:r>
              <a:rPr lang="en-IN" sz="2000" dirty="0">
                <a:latin typeface="Times New Roman" panose="02020603050405020304" pitchFamily="18" charset="0"/>
                <a:cs typeface="Times New Roman" panose="02020603050405020304" pitchFamily="18" charset="0"/>
              </a:rPr>
              <a:t>  function App() {</a:t>
            </a:r>
          </a:p>
          <a:p>
            <a:pPr marL="0" indent="0">
              <a:buNone/>
            </a:pPr>
            <a:r>
              <a:rPr lang="en-IN" sz="2000" dirty="0">
                <a:latin typeface="Times New Roman" panose="02020603050405020304" pitchFamily="18" charset="0"/>
                <a:cs typeface="Times New Roman" panose="02020603050405020304" pitchFamily="18" charset="0"/>
              </a:rPr>
              <a:t>    return &lt;Greeting name="John" /&gt;;</a:t>
            </a:r>
          </a:p>
          <a:p>
            <a:pPr marL="0" indent="0">
              <a:buNone/>
            </a:pPr>
            <a:r>
              <a:rPr lang="en-IN" sz="2000" dirty="0">
                <a:latin typeface="Times New Roman" panose="02020603050405020304" pitchFamily="18" charset="0"/>
                <a:cs typeface="Times New Roman" panose="02020603050405020304" pitchFamily="18" charset="0"/>
              </a:rPr>
              <a:t>  }</a:t>
            </a:r>
          </a:p>
          <a:p>
            <a:pPr marL="0" indent="0">
              <a:buNone/>
            </a:pPr>
            <a:r>
              <a:rPr lang="en-IN" sz="2000" dirty="0">
                <a:latin typeface="Times New Roman" panose="02020603050405020304" pitchFamily="18" charset="0"/>
                <a:cs typeface="Times New Roman" panose="02020603050405020304" pitchFamily="18" charset="0"/>
              </a:rPr>
              <a:t>  ```</a:t>
            </a:r>
          </a:p>
          <a:p>
            <a:pPr marL="0" indent="0">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05606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93669"/>
            <a:ext cx="10515600" cy="4583294"/>
          </a:xfrm>
        </p:spPr>
        <p:txBody>
          <a:bodyPr>
            <a:normAutofit/>
          </a:bodyPr>
          <a:lstStyle/>
          <a:p>
            <a:pPr algn="just"/>
            <a:r>
              <a:rPr lang="en-US" sz="2000" dirty="0">
                <a:latin typeface="Times New Roman" panose="02020603050405020304" pitchFamily="18" charset="0"/>
                <a:cs typeface="Times New Roman" panose="02020603050405020304" pitchFamily="18" charset="0"/>
              </a:rPr>
              <a:t>Key Points:  </a:t>
            </a:r>
          </a:p>
          <a:p>
            <a:pPr algn="just"/>
            <a:r>
              <a:rPr lang="en-US" sz="2000" dirty="0">
                <a:latin typeface="Times New Roman" panose="02020603050405020304" pitchFamily="18" charset="0"/>
                <a:cs typeface="Times New Roman" panose="02020603050405020304" pitchFamily="18" charset="0"/>
              </a:rPr>
              <a:t>  - Props are used to configure child components.</a:t>
            </a:r>
          </a:p>
          <a:p>
            <a:pPr algn="just"/>
            <a:r>
              <a:rPr lang="en-US" sz="2000" dirty="0">
                <a:latin typeface="Times New Roman" panose="02020603050405020304" pitchFamily="18" charset="0"/>
                <a:cs typeface="Times New Roman" panose="02020603050405020304" pitchFamily="18" charset="0"/>
              </a:rPr>
              <a:t>  - Child components receive data but cannot change it.</a:t>
            </a:r>
          </a:p>
          <a:p>
            <a:pPr algn="just"/>
            <a:r>
              <a:rPr lang="en-US" sz="2000" dirty="0">
                <a:latin typeface="Times New Roman" panose="02020603050405020304" pitchFamily="18" charset="0"/>
                <a:cs typeface="Times New Roman" panose="02020603050405020304" pitchFamily="18" charset="0"/>
              </a:rPr>
              <a:t>  - Useful for passing dynamic content to child components.</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16020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F4639C-2CA8-C8E9-E136-898D80CCDBC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7BEB05-A630-0634-BB34-8D60F2BDAD58}"/>
              </a:ext>
            </a:extLst>
          </p:cNvPr>
          <p:cNvSpPr>
            <a:spLocks noGrp="1"/>
          </p:cNvSpPr>
          <p:nvPr>
            <p:ph idx="1"/>
          </p:nvPr>
        </p:nvSpPr>
        <p:spPr>
          <a:xfrm>
            <a:off x="838200" y="1593669"/>
            <a:ext cx="10515600" cy="4583294"/>
          </a:xfrm>
        </p:spPr>
        <p:txBody>
          <a:bodyPr>
            <a:normAutofit/>
          </a:bodyPr>
          <a:lstStyle/>
          <a:p>
            <a:pPr algn="just"/>
            <a:r>
              <a:rPr lang="en-US" sz="2000" dirty="0">
                <a:latin typeface="Times New Roman" panose="02020603050405020304" pitchFamily="18" charset="0"/>
                <a:cs typeface="Times New Roman" panose="02020603050405020304" pitchFamily="18" charset="0"/>
              </a:rPr>
              <a:t>What Are Props?    </a:t>
            </a:r>
          </a:p>
          <a:p>
            <a:pPr algn="just"/>
            <a:r>
              <a:rPr lang="en-US" sz="2000" dirty="0">
                <a:latin typeface="Times New Roman" panose="02020603050405020304" pitchFamily="18" charset="0"/>
                <a:cs typeface="Times New Roman" panose="02020603050405020304" pitchFamily="18" charset="0"/>
              </a:rPr>
              <a:t>Props are short for     properties    . They are immutable data that a parent component sends to a child component. The child component can access these props, but it cannot change them. Props allow you to pass dynamic data down the component tree.</a:t>
            </a:r>
          </a:p>
          <a:p>
            <a:pPr algn="just"/>
            <a:endParaRPr lang="en-US" sz="2000" dirty="0">
              <a:latin typeface="Times New Roman" panose="02020603050405020304" pitchFamily="18" charset="0"/>
              <a:cs typeface="Times New Roman" panose="02020603050405020304" pitchFamily="18" charset="0"/>
            </a:endParaRPr>
          </a:p>
          <a:p>
            <a:pPr marL="0" indent="0" algn="just">
              <a:buNone/>
            </a:pPr>
            <a:r>
              <a:rPr lang="en-US" sz="2000" dirty="0">
                <a:latin typeface="Times New Roman" panose="02020603050405020304" pitchFamily="18" charset="0"/>
                <a:cs typeface="Times New Roman" panose="02020603050405020304" pitchFamily="18" charset="0"/>
              </a:rPr>
              <a:t>2.     Passing Props from Parent to Child    </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Props are passed as attributes on a component when it's rendered. The parent component can send any type of data (strings, numbers, arrays, objects, functions, etc.) to the child component using props.</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18274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105627-4504-5D67-2315-4D29E4E3042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E370FA-2239-85F5-8620-0338B0AD2815}"/>
              </a:ext>
            </a:extLst>
          </p:cNvPr>
          <p:cNvSpPr>
            <a:spLocks noGrp="1"/>
          </p:cNvSpPr>
          <p:nvPr>
            <p:ph idx="1"/>
          </p:nvPr>
        </p:nvSpPr>
        <p:spPr>
          <a:xfrm>
            <a:off x="838200" y="977900"/>
            <a:ext cx="10515600" cy="5199063"/>
          </a:xfrm>
        </p:spPr>
        <p:txBody>
          <a:bodyPr>
            <a:normAutofit fontScale="62500" lnSpcReduction="20000"/>
          </a:bodyPr>
          <a:lstStyle/>
          <a:p>
            <a:pPr algn="just"/>
            <a:r>
              <a:rPr lang="en-US" sz="2000" dirty="0">
                <a:latin typeface="Times New Roman" panose="02020603050405020304" pitchFamily="18" charset="0"/>
                <a:cs typeface="Times New Roman" panose="02020603050405020304" pitchFamily="18" charset="0"/>
              </a:rPr>
              <a:t>Example 1: Passing a Simple String</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Let’s create a simple example where a parent component passes a `name` prop to a child component.</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     Parent Component    </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jsx</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import React from 'react';</a:t>
            </a:r>
          </a:p>
          <a:p>
            <a:pPr algn="just"/>
            <a:r>
              <a:rPr lang="en-US" sz="2000" dirty="0">
                <a:latin typeface="Times New Roman" panose="02020603050405020304" pitchFamily="18" charset="0"/>
                <a:cs typeface="Times New Roman" panose="02020603050405020304" pitchFamily="18" charset="0"/>
              </a:rPr>
              <a:t>import Greeting from './Greeting';</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const App = () =&gt; {</a:t>
            </a:r>
          </a:p>
          <a:p>
            <a:pPr algn="just"/>
            <a:r>
              <a:rPr lang="en-US" sz="2000" dirty="0">
                <a:latin typeface="Times New Roman" panose="02020603050405020304" pitchFamily="18" charset="0"/>
                <a:cs typeface="Times New Roman" panose="02020603050405020304" pitchFamily="18" charset="0"/>
              </a:rPr>
              <a:t>  return (</a:t>
            </a:r>
          </a:p>
          <a:p>
            <a:pPr algn="just"/>
            <a:r>
              <a:rPr lang="en-US" sz="2000" dirty="0">
                <a:latin typeface="Times New Roman" panose="02020603050405020304" pitchFamily="18" charset="0"/>
                <a:cs typeface="Times New Roman" panose="02020603050405020304" pitchFamily="18" charset="0"/>
              </a:rPr>
              <a:t>    &lt;div&gt;</a:t>
            </a:r>
          </a:p>
          <a:p>
            <a:pPr algn="just"/>
            <a:r>
              <a:rPr lang="en-US" sz="2000" dirty="0">
                <a:latin typeface="Times New Roman" panose="02020603050405020304" pitchFamily="18" charset="0"/>
                <a:cs typeface="Times New Roman" panose="02020603050405020304" pitchFamily="18" charset="0"/>
              </a:rPr>
              <a:t>      &lt;Greeting name="Alice" /&gt;</a:t>
            </a:r>
          </a:p>
          <a:p>
            <a:pPr algn="just"/>
            <a:r>
              <a:rPr lang="en-US" sz="2000" dirty="0">
                <a:latin typeface="Times New Roman" panose="02020603050405020304" pitchFamily="18" charset="0"/>
                <a:cs typeface="Times New Roman" panose="02020603050405020304" pitchFamily="18" charset="0"/>
              </a:rPr>
              <a:t>    &lt;/div&gt;</a:t>
            </a:r>
          </a:p>
          <a:p>
            <a:pPr algn="just"/>
            <a:r>
              <a:rPr lang="en-US" sz="2000" dirty="0">
                <a:latin typeface="Times New Roman" panose="02020603050405020304" pitchFamily="18" charset="0"/>
                <a:cs typeface="Times New Roman" panose="02020603050405020304" pitchFamily="18" charset="0"/>
              </a:rPr>
              <a:t>  );</a:t>
            </a:r>
          </a:p>
          <a:p>
            <a:pPr algn="just"/>
            <a:r>
              <a:rPr lang="en-US" sz="2000" dirty="0">
                <a:latin typeface="Times New Roman" panose="02020603050405020304" pitchFamily="18" charset="0"/>
                <a:cs typeface="Times New Roman" panose="02020603050405020304" pitchFamily="18" charset="0"/>
              </a:rPr>
              <a:t>};</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export default App;</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163382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681AE7-5758-8870-A4D6-C19A95A729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7E2FDA-FBA3-F731-E34C-E207E98F9C60}"/>
              </a:ext>
            </a:extLst>
          </p:cNvPr>
          <p:cNvSpPr>
            <a:spLocks noGrp="1"/>
          </p:cNvSpPr>
          <p:nvPr>
            <p:ph idx="1"/>
          </p:nvPr>
        </p:nvSpPr>
        <p:spPr>
          <a:xfrm>
            <a:off x="838200" y="977900"/>
            <a:ext cx="10515600" cy="5199063"/>
          </a:xfrm>
        </p:spPr>
        <p:txBody>
          <a:bodyPr>
            <a:normAutofit fontScale="92500" lnSpcReduction="20000"/>
          </a:bodyPr>
          <a:lstStyle/>
          <a:p>
            <a:pPr algn="just"/>
            <a:r>
              <a:rPr lang="en-US" sz="2000" dirty="0">
                <a:latin typeface="Times New Roman" panose="02020603050405020304" pitchFamily="18" charset="0"/>
                <a:cs typeface="Times New Roman" panose="02020603050405020304" pitchFamily="18" charset="0"/>
              </a:rPr>
              <a:t>Child Component (Greeting)    </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jsx</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import React from 'react';</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const Greeting = (props) =&gt; {</a:t>
            </a:r>
          </a:p>
          <a:p>
            <a:pPr algn="just"/>
            <a:r>
              <a:rPr lang="en-US" sz="2000" dirty="0">
                <a:latin typeface="Times New Roman" panose="02020603050405020304" pitchFamily="18" charset="0"/>
                <a:cs typeface="Times New Roman" panose="02020603050405020304" pitchFamily="18" charset="0"/>
              </a:rPr>
              <a:t>  return &lt;h1&gt;Hello, {props.name}!&lt;/h1&gt;;</a:t>
            </a:r>
          </a:p>
          <a:p>
            <a:pPr algn="just"/>
            <a:r>
              <a:rPr lang="en-US" sz="2000" dirty="0">
                <a:latin typeface="Times New Roman" panose="02020603050405020304" pitchFamily="18" charset="0"/>
                <a:cs typeface="Times New Roman" panose="02020603050405020304" pitchFamily="18" charset="0"/>
              </a:rPr>
              <a:t>};</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export default Greeting;</a:t>
            </a:r>
          </a:p>
          <a:p>
            <a:pPr algn="just"/>
            <a:r>
              <a:rPr lang="en-US" sz="2000" dirty="0">
                <a:latin typeface="Times New Roman" panose="02020603050405020304" pitchFamily="18" charset="0"/>
                <a:cs typeface="Times New Roman" panose="02020603050405020304" pitchFamily="18" charset="0"/>
              </a:rPr>
              <a:t>```</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In this example:</a:t>
            </a:r>
          </a:p>
          <a:p>
            <a:pPr algn="just"/>
            <a:r>
              <a:rPr lang="en-US" sz="2000" dirty="0">
                <a:latin typeface="Times New Roman" panose="02020603050405020304" pitchFamily="18" charset="0"/>
                <a:cs typeface="Times New Roman" panose="02020603050405020304" pitchFamily="18" charset="0"/>
              </a:rPr>
              <a:t>- The     `App`     component is the parent and passes a `name` prop to the     `Greeting`     child component.</a:t>
            </a:r>
          </a:p>
          <a:p>
            <a:pPr algn="just"/>
            <a:r>
              <a:rPr lang="en-US" sz="2000" dirty="0">
                <a:latin typeface="Times New Roman" panose="02020603050405020304" pitchFamily="18" charset="0"/>
                <a:cs typeface="Times New Roman" panose="02020603050405020304" pitchFamily="18" charset="0"/>
              </a:rPr>
              <a:t>- The     `Greeting`     component receives the `name` prop and renders it.</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48629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A85A41-7EB7-FCAF-F444-CD5F51152EB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0BECD5-169F-3CA2-627B-CC7871461A6E}"/>
              </a:ext>
            </a:extLst>
          </p:cNvPr>
          <p:cNvSpPr>
            <a:spLocks noGrp="1"/>
          </p:cNvSpPr>
          <p:nvPr>
            <p:ph idx="1"/>
          </p:nvPr>
        </p:nvSpPr>
        <p:spPr>
          <a:xfrm>
            <a:off x="838200" y="977900"/>
            <a:ext cx="10515600" cy="5199063"/>
          </a:xfrm>
        </p:spPr>
        <p:txBody>
          <a:bodyPr>
            <a:normAutofit/>
          </a:bodyPr>
          <a:lstStyle/>
          <a:p>
            <a:pPr algn="just"/>
            <a:r>
              <a:rPr lang="en-US" sz="2000" dirty="0">
                <a:latin typeface="Times New Roman" panose="02020603050405020304" pitchFamily="18" charset="0"/>
                <a:cs typeface="Times New Roman" panose="02020603050405020304" pitchFamily="18" charset="0"/>
              </a:rPr>
              <a:t>When rendered, this would display:</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Hello, Alice!</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03144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6EA7FD-902D-B693-3566-87C94B5C2EF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872F825-EC9F-F012-DE20-2FDA972D33D3}"/>
              </a:ext>
            </a:extLst>
          </p:cNvPr>
          <p:cNvSpPr>
            <a:spLocks noGrp="1"/>
          </p:cNvSpPr>
          <p:nvPr>
            <p:ph idx="1"/>
          </p:nvPr>
        </p:nvSpPr>
        <p:spPr>
          <a:xfrm>
            <a:off x="838200" y="977900"/>
            <a:ext cx="10515600" cy="5199063"/>
          </a:xfrm>
        </p:spPr>
        <p:txBody>
          <a:bodyPr>
            <a:normAutofit/>
          </a:bodyPr>
          <a:lstStyle/>
          <a:p>
            <a:pPr algn="just"/>
            <a:r>
              <a:rPr lang="en-US" sz="2000" dirty="0">
                <a:latin typeface="Times New Roman" panose="02020603050405020304" pitchFamily="18" charset="0"/>
                <a:cs typeface="Times New Roman" panose="02020603050405020304" pitchFamily="18" charset="0"/>
              </a:rPr>
              <a:t>Using     </a:t>
            </a:r>
            <a:r>
              <a:rPr lang="en-US" sz="2000" dirty="0" err="1">
                <a:latin typeface="Times New Roman" panose="02020603050405020304" pitchFamily="18" charset="0"/>
                <a:cs typeface="Times New Roman" panose="02020603050405020304" pitchFamily="18" charset="0"/>
              </a:rPr>
              <a:t>Destructuring</a:t>
            </a:r>
            <a:r>
              <a:rPr lang="en-US" sz="2000" dirty="0">
                <a:latin typeface="Times New Roman" panose="02020603050405020304" pitchFamily="18" charset="0"/>
                <a:cs typeface="Times New Roman" panose="02020603050405020304" pitchFamily="18" charset="0"/>
              </a:rPr>
              <a:t>     for Props</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Instead of accessing `props.name`, you can </a:t>
            </a:r>
            <a:r>
              <a:rPr lang="en-US" sz="2000" dirty="0" err="1">
                <a:latin typeface="Times New Roman" panose="02020603050405020304" pitchFamily="18" charset="0"/>
                <a:cs typeface="Times New Roman" panose="02020603050405020304" pitchFamily="18" charset="0"/>
              </a:rPr>
              <a:t>destructure</a:t>
            </a:r>
            <a:r>
              <a:rPr lang="en-US" sz="2000" dirty="0">
                <a:latin typeface="Times New Roman" panose="02020603050405020304" pitchFamily="18" charset="0"/>
                <a:cs typeface="Times New Roman" panose="02020603050405020304" pitchFamily="18" charset="0"/>
              </a:rPr>
              <a:t> the `props` object directly in the function parameter for cleaner code.</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jsx</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const Greeting = ({ name }) =&gt; {</a:t>
            </a:r>
          </a:p>
          <a:p>
            <a:pPr algn="just"/>
            <a:r>
              <a:rPr lang="en-US" sz="2000" dirty="0">
                <a:latin typeface="Times New Roman" panose="02020603050405020304" pitchFamily="18" charset="0"/>
                <a:cs typeface="Times New Roman" panose="02020603050405020304" pitchFamily="18" charset="0"/>
              </a:rPr>
              <a:t>  return &lt;h1&gt;Hello, {name}!&lt;/h1&gt;;</a:t>
            </a:r>
          </a:p>
          <a:p>
            <a:pPr algn="just"/>
            <a:r>
              <a:rPr lang="en-US" sz="2000" dirty="0">
                <a:latin typeface="Times New Roman" panose="02020603050405020304" pitchFamily="18" charset="0"/>
                <a:cs typeface="Times New Roman" panose="02020603050405020304" pitchFamily="18" charset="0"/>
              </a:rPr>
              <a:t>};</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466002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BF7C8E-52C6-DE3C-C56B-9D3277F716B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63C6D1-B270-0DE5-39CC-977E527C78B6}"/>
              </a:ext>
            </a:extLst>
          </p:cNvPr>
          <p:cNvSpPr>
            <a:spLocks noGrp="1"/>
          </p:cNvSpPr>
          <p:nvPr>
            <p:ph idx="1"/>
          </p:nvPr>
        </p:nvSpPr>
        <p:spPr>
          <a:xfrm>
            <a:off x="838200" y="787400"/>
            <a:ext cx="10515600" cy="5486400"/>
          </a:xfrm>
        </p:spPr>
        <p:txBody>
          <a:bodyPr>
            <a:normAutofit fontScale="47500" lnSpcReduction="20000"/>
          </a:bodyPr>
          <a:lstStyle/>
          <a:p>
            <a:pPr algn="just"/>
            <a:r>
              <a:rPr lang="en-US" sz="2000" dirty="0">
                <a:latin typeface="Times New Roman" panose="02020603050405020304" pitchFamily="18" charset="0"/>
                <a:cs typeface="Times New Roman" panose="02020603050405020304" pitchFamily="18" charset="0"/>
              </a:rPr>
              <a:t>Passing Numbers, Arrays, and Objects as Props    </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Props can hold a variety of data types.</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 Example 2: Passing Numbers</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jsx</a:t>
            </a:r>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const App = () =&gt; {</a:t>
            </a:r>
          </a:p>
          <a:p>
            <a:pPr algn="just"/>
            <a:r>
              <a:rPr lang="en-US" sz="2000" dirty="0">
                <a:latin typeface="Times New Roman" panose="02020603050405020304" pitchFamily="18" charset="0"/>
                <a:cs typeface="Times New Roman" panose="02020603050405020304" pitchFamily="18" charset="0"/>
              </a:rPr>
              <a:t>  return (</a:t>
            </a:r>
          </a:p>
          <a:p>
            <a:pPr algn="just"/>
            <a:r>
              <a:rPr lang="en-US" sz="2000" dirty="0">
                <a:latin typeface="Times New Roman" panose="02020603050405020304" pitchFamily="18" charset="0"/>
                <a:cs typeface="Times New Roman" panose="02020603050405020304" pitchFamily="18" charset="0"/>
              </a:rPr>
              <a:t>    &lt;div&gt;</a:t>
            </a:r>
          </a:p>
          <a:p>
            <a:pPr algn="just"/>
            <a:r>
              <a:rPr lang="en-US" sz="2000" dirty="0">
                <a:latin typeface="Times New Roman" panose="02020603050405020304" pitchFamily="18" charset="0"/>
                <a:cs typeface="Times New Roman" panose="02020603050405020304" pitchFamily="18" charset="0"/>
              </a:rPr>
              <a:t>      &lt;Counter count={5} /&gt;</a:t>
            </a:r>
          </a:p>
          <a:p>
            <a:pPr algn="just"/>
            <a:r>
              <a:rPr lang="en-US" sz="2000" dirty="0">
                <a:latin typeface="Times New Roman" panose="02020603050405020304" pitchFamily="18" charset="0"/>
                <a:cs typeface="Times New Roman" panose="02020603050405020304" pitchFamily="18" charset="0"/>
              </a:rPr>
              <a:t>    &lt;/div&gt;</a:t>
            </a:r>
          </a:p>
          <a:p>
            <a:pPr algn="just"/>
            <a:r>
              <a:rPr lang="en-US" sz="2000" dirty="0">
                <a:latin typeface="Times New Roman" panose="02020603050405020304" pitchFamily="18" charset="0"/>
                <a:cs typeface="Times New Roman" panose="02020603050405020304" pitchFamily="18" charset="0"/>
              </a:rPr>
              <a:t>  );</a:t>
            </a:r>
          </a:p>
          <a:p>
            <a:pPr algn="just"/>
            <a:r>
              <a:rPr lang="en-US" sz="2000" dirty="0">
                <a:latin typeface="Times New Roman" panose="02020603050405020304" pitchFamily="18" charset="0"/>
                <a:cs typeface="Times New Roman" panose="02020603050405020304" pitchFamily="18" charset="0"/>
              </a:rPr>
              <a:t>};</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const Counter = ({ count }) =&gt; {</a:t>
            </a:r>
          </a:p>
          <a:p>
            <a:pPr algn="just"/>
            <a:r>
              <a:rPr lang="en-US" sz="2000" dirty="0">
                <a:latin typeface="Times New Roman" panose="02020603050405020304" pitchFamily="18" charset="0"/>
                <a:cs typeface="Times New Roman" panose="02020603050405020304" pitchFamily="18" charset="0"/>
              </a:rPr>
              <a:t>  return &lt;p&gt;Count: {count}&lt;/p&gt;;</a:t>
            </a:r>
          </a:p>
          <a:p>
            <a:pPr algn="just"/>
            <a:r>
              <a:rPr lang="en-US" sz="2000" dirty="0">
                <a:latin typeface="Times New Roman" panose="02020603050405020304" pitchFamily="18" charset="0"/>
                <a:cs typeface="Times New Roman" panose="02020603050405020304" pitchFamily="18" charset="0"/>
              </a:rPr>
              <a:t>};</a:t>
            </a:r>
          </a:p>
          <a:p>
            <a:pPr algn="just"/>
            <a:r>
              <a:rPr lang="en-US" sz="2000" dirty="0">
                <a:latin typeface="Times New Roman" panose="02020603050405020304" pitchFamily="18" charset="0"/>
                <a:cs typeface="Times New Roman" panose="02020603050405020304" pitchFamily="18" charset="0"/>
              </a:rPr>
              <a:t>```</a:t>
            </a:r>
          </a:p>
          <a:p>
            <a:pPr algn="just"/>
            <a:endParaRPr lang="en-US" sz="2000" dirty="0">
              <a:latin typeface="Times New Roman" panose="02020603050405020304" pitchFamily="18" charset="0"/>
              <a:cs typeface="Times New Roman" panose="02020603050405020304" pitchFamily="18" charset="0"/>
            </a:endParaRPr>
          </a:p>
          <a:p>
            <a:pPr algn="just"/>
            <a:r>
              <a:rPr lang="en-US" sz="2000" dirty="0">
                <a:latin typeface="Times New Roman" panose="02020603050405020304" pitchFamily="18" charset="0"/>
                <a:cs typeface="Times New Roman" panose="02020603050405020304" pitchFamily="18" charset="0"/>
              </a:rPr>
              <a:t>In this example:</a:t>
            </a:r>
          </a:p>
          <a:p>
            <a:pPr algn="just"/>
            <a:r>
              <a:rPr lang="en-US" sz="2000" dirty="0">
                <a:latin typeface="Times New Roman" panose="02020603050405020304" pitchFamily="18" charset="0"/>
                <a:cs typeface="Times New Roman" panose="02020603050405020304" pitchFamily="18" charset="0"/>
              </a:rPr>
              <a:t>- The parent component passes a number `5` as the `count` prop.</a:t>
            </a:r>
          </a:p>
          <a:p>
            <a:pPr algn="just"/>
            <a:r>
              <a:rPr lang="en-US" sz="2000" dirty="0">
                <a:latin typeface="Times New Roman" panose="02020603050405020304" pitchFamily="18" charset="0"/>
                <a:cs typeface="Times New Roman" panose="02020603050405020304" pitchFamily="18" charset="0"/>
              </a:rPr>
              <a:t>- The child component displays it.</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51482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70E921-D1E0-3E2F-0536-BC2EFC2AAE4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135E085-9385-08C9-65A7-8FCBC32E3746}"/>
              </a:ext>
            </a:extLst>
          </p:cNvPr>
          <p:cNvSpPr>
            <a:spLocks noGrp="1"/>
          </p:cNvSpPr>
          <p:nvPr>
            <p:ph idx="1"/>
          </p:nvPr>
        </p:nvSpPr>
        <p:spPr>
          <a:xfrm>
            <a:off x="838200" y="787400"/>
            <a:ext cx="10515600" cy="5486400"/>
          </a:xfrm>
        </p:spPr>
        <p:txBody>
          <a:bodyPr>
            <a:normAutofit fontScale="47500" lnSpcReduction="20000"/>
          </a:bodyPr>
          <a:lstStyle/>
          <a:p>
            <a:pPr algn="just"/>
            <a:r>
              <a:rPr lang="en-IN" sz="2000" dirty="0">
                <a:latin typeface="Times New Roman" panose="02020603050405020304" pitchFamily="18" charset="0"/>
                <a:cs typeface="Times New Roman" panose="02020603050405020304" pitchFamily="18" charset="0"/>
              </a:rPr>
              <a:t>Example 3: Passing Arrays</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You can also pass arrays to components via props.</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a:t>
            </a:r>
            <a:r>
              <a:rPr lang="en-IN" sz="2000" dirty="0" err="1">
                <a:latin typeface="Times New Roman" panose="02020603050405020304" pitchFamily="18" charset="0"/>
                <a:cs typeface="Times New Roman" panose="02020603050405020304" pitchFamily="18" charset="0"/>
              </a:rPr>
              <a:t>jsx</a:t>
            </a:r>
            <a:endParaRPr lang="en-IN" sz="2000" dirty="0">
              <a:latin typeface="Times New Roman" panose="02020603050405020304" pitchFamily="18" charset="0"/>
              <a:cs typeface="Times New Roman" panose="02020603050405020304" pitchFamily="18" charset="0"/>
            </a:endParaRPr>
          </a:p>
          <a:p>
            <a:pPr algn="just"/>
            <a:r>
              <a:rPr lang="en-IN" sz="2000" dirty="0" err="1">
                <a:latin typeface="Times New Roman" panose="02020603050405020304" pitchFamily="18" charset="0"/>
                <a:cs typeface="Times New Roman" panose="02020603050405020304" pitchFamily="18" charset="0"/>
              </a:rPr>
              <a:t>const</a:t>
            </a:r>
            <a:r>
              <a:rPr lang="en-IN" sz="2000" dirty="0">
                <a:latin typeface="Times New Roman" panose="02020603050405020304" pitchFamily="18" charset="0"/>
                <a:cs typeface="Times New Roman" panose="02020603050405020304" pitchFamily="18" charset="0"/>
              </a:rPr>
              <a:t> App = () =&gt; {</a:t>
            </a:r>
          </a:p>
          <a:p>
            <a:pPr algn="just"/>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const</a:t>
            </a:r>
            <a:r>
              <a:rPr lang="en-IN" sz="2000" dirty="0">
                <a:latin typeface="Times New Roman" panose="02020603050405020304" pitchFamily="18" charset="0"/>
                <a:cs typeface="Times New Roman" panose="02020603050405020304" pitchFamily="18" charset="0"/>
              </a:rPr>
              <a:t> fruits = ['Apple', 'Banana', 'Cherry'];</a:t>
            </a:r>
          </a:p>
          <a:p>
            <a:pPr algn="just"/>
            <a:r>
              <a:rPr lang="en-IN" sz="2000" dirty="0">
                <a:latin typeface="Times New Roman" panose="02020603050405020304" pitchFamily="18" charset="0"/>
                <a:cs typeface="Times New Roman" panose="02020603050405020304" pitchFamily="18" charset="0"/>
              </a:rPr>
              <a:t>  return (</a:t>
            </a:r>
          </a:p>
          <a:p>
            <a:pPr algn="just"/>
            <a:r>
              <a:rPr lang="en-IN" sz="2000" dirty="0">
                <a:latin typeface="Times New Roman" panose="02020603050405020304" pitchFamily="18" charset="0"/>
                <a:cs typeface="Times New Roman" panose="02020603050405020304" pitchFamily="18" charset="0"/>
              </a:rPr>
              <a:t>    &lt;div&gt;</a:t>
            </a:r>
          </a:p>
          <a:p>
            <a:pPr algn="just"/>
            <a:r>
              <a:rPr lang="en-IN" sz="2000" dirty="0">
                <a:latin typeface="Times New Roman" panose="02020603050405020304" pitchFamily="18" charset="0"/>
                <a:cs typeface="Times New Roman" panose="02020603050405020304" pitchFamily="18" charset="0"/>
              </a:rPr>
              <a:t>      &lt;</a:t>
            </a:r>
            <a:r>
              <a:rPr lang="en-IN" sz="2000" dirty="0" err="1">
                <a:latin typeface="Times New Roman" panose="02020603050405020304" pitchFamily="18" charset="0"/>
                <a:cs typeface="Times New Roman" panose="02020603050405020304" pitchFamily="18" charset="0"/>
              </a:rPr>
              <a:t>FruitList</a:t>
            </a:r>
            <a:r>
              <a:rPr lang="en-IN" sz="2000" dirty="0">
                <a:latin typeface="Times New Roman" panose="02020603050405020304" pitchFamily="18" charset="0"/>
                <a:cs typeface="Times New Roman" panose="02020603050405020304" pitchFamily="18" charset="0"/>
              </a:rPr>
              <a:t> fruits={fruits} /&gt;</a:t>
            </a:r>
          </a:p>
          <a:p>
            <a:pPr algn="just"/>
            <a:r>
              <a:rPr lang="en-IN" sz="2000" dirty="0">
                <a:latin typeface="Times New Roman" panose="02020603050405020304" pitchFamily="18" charset="0"/>
                <a:cs typeface="Times New Roman" panose="02020603050405020304" pitchFamily="18" charset="0"/>
              </a:rPr>
              <a:t>    &lt;/div&gt;</a:t>
            </a:r>
          </a:p>
          <a:p>
            <a:pPr algn="just"/>
            <a:r>
              <a:rPr lang="en-IN" sz="2000" dirty="0">
                <a:latin typeface="Times New Roman" panose="02020603050405020304" pitchFamily="18" charset="0"/>
                <a:cs typeface="Times New Roman" panose="02020603050405020304" pitchFamily="18" charset="0"/>
              </a:rPr>
              <a:t>  );</a:t>
            </a:r>
          </a:p>
          <a:p>
            <a:pPr algn="just"/>
            <a:r>
              <a:rPr lang="en-IN" sz="2000" dirty="0">
                <a:latin typeface="Times New Roman" panose="02020603050405020304" pitchFamily="18" charset="0"/>
                <a:cs typeface="Times New Roman" panose="02020603050405020304" pitchFamily="18" charset="0"/>
              </a:rPr>
              <a:t>};</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err="1">
                <a:latin typeface="Times New Roman" panose="02020603050405020304" pitchFamily="18" charset="0"/>
                <a:cs typeface="Times New Roman" panose="02020603050405020304" pitchFamily="18" charset="0"/>
              </a:rPr>
              <a:t>const</a:t>
            </a:r>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FruitList</a:t>
            </a:r>
            <a:r>
              <a:rPr lang="en-IN" sz="2000" dirty="0">
                <a:latin typeface="Times New Roman" panose="02020603050405020304" pitchFamily="18" charset="0"/>
                <a:cs typeface="Times New Roman" panose="02020603050405020304" pitchFamily="18" charset="0"/>
              </a:rPr>
              <a:t> = ({ fruits }) =&gt; {</a:t>
            </a:r>
          </a:p>
          <a:p>
            <a:pPr algn="just"/>
            <a:r>
              <a:rPr lang="en-IN" sz="2000" dirty="0">
                <a:latin typeface="Times New Roman" panose="02020603050405020304" pitchFamily="18" charset="0"/>
                <a:cs typeface="Times New Roman" panose="02020603050405020304" pitchFamily="18" charset="0"/>
              </a:rPr>
              <a:t>  return (</a:t>
            </a:r>
          </a:p>
          <a:p>
            <a:pPr algn="just"/>
            <a:r>
              <a:rPr lang="en-IN" sz="2000" dirty="0">
                <a:latin typeface="Times New Roman" panose="02020603050405020304" pitchFamily="18" charset="0"/>
                <a:cs typeface="Times New Roman" panose="02020603050405020304" pitchFamily="18" charset="0"/>
              </a:rPr>
              <a:t>    &lt;</a:t>
            </a:r>
            <a:r>
              <a:rPr lang="en-IN" sz="2000" dirty="0" err="1">
                <a:latin typeface="Times New Roman" panose="02020603050405020304" pitchFamily="18" charset="0"/>
                <a:cs typeface="Times New Roman" panose="02020603050405020304" pitchFamily="18" charset="0"/>
              </a:rPr>
              <a:t>ul</a:t>
            </a:r>
            <a:r>
              <a:rPr lang="en-IN" sz="2000" dirty="0">
                <a:latin typeface="Times New Roman" panose="02020603050405020304" pitchFamily="18" charset="0"/>
                <a:cs typeface="Times New Roman" panose="02020603050405020304" pitchFamily="18" charset="0"/>
              </a:rPr>
              <a:t>&gt;</a:t>
            </a:r>
          </a:p>
          <a:p>
            <a:pPr algn="just"/>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fruits.map</a:t>
            </a:r>
            <a:r>
              <a:rPr lang="en-IN" sz="2000" dirty="0">
                <a:latin typeface="Times New Roman" panose="02020603050405020304" pitchFamily="18" charset="0"/>
                <a:cs typeface="Times New Roman" panose="02020603050405020304" pitchFamily="18" charset="0"/>
              </a:rPr>
              <a:t>((fruit, index) =&gt; (</a:t>
            </a:r>
          </a:p>
          <a:p>
            <a:pPr algn="just"/>
            <a:r>
              <a:rPr lang="en-IN" sz="2000" dirty="0">
                <a:latin typeface="Times New Roman" panose="02020603050405020304" pitchFamily="18" charset="0"/>
                <a:cs typeface="Times New Roman" panose="02020603050405020304" pitchFamily="18" charset="0"/>
              </a:rPr>
              <a:t>        &lt;li key={index}&gt;{fruit}&lt;/li&gt;</a:t>
            </a:r>
          </a:p>
          <a:p>
            <a:pPr algn="just"/>
            <a:r>
              <a:rPr lang="en-IN" sz="2000" dirty="0">
                <a:latin typeface="Times New Roman" panose="02020603050405020304" pitchFamily="18" charset="0"/>
                <a:cs typeface="Times New Roman" panose="02020603050405020304" pitchFamily="18" charset="0"/>
              </a:rPr>
              <a:t>      ))}</a:t>
            </a:r>
          </a:p>
          <a:p>
            <a:pPr algn="just"/>
            <a:r>
              <a:rPr lang="en-IN" sz="2000" dirty="0">
                <a:latin typeface="Times New Roman" panose="02020603050405020304" pitchFamily="18" charset="0"/>
                <a:cs typeface="Times New Roman" panose="02020603050405020304" pitchFamily="18" charset="0"/>
              </a:rPr>
              <a:t>    &lt;/</a:t>
            </a:r>
            <a:r>
              <a:rPr lang="en-IN" sz="2000" dirty="0" err="1">
                <a:latin typeface="Times New Roman" panose="02020603050405020304" pitchFamily="18" charset="0"/>
                <a:cs typeface="Times New Roman" panose="02020603050405020304" pitchFamily="18" charset="0"/>
              </a:rPr>
              <a:t>ul</a:t>
            </a:r>
            <a:r>
              <a:rPr lang="en-IN" sz="2000" dirty="0">
                <a:latin typeface="Times New Roman" panose="02020603050405020304" pitchFamily="18" charset="0"/>
                <a:cs typeface="Times New Roman" panose="02020603050405020304" pitchFamily="18" charset="0"/>
              </a:rPr>
              <a:t>&gt;</a:t>
            </a:r>
          </a:p>
          <a:p>
            <a:pPr algn="just"/>
            <a:r>
              <a:rPr lang="en-IN" sz="2000" dirty="0">
                <a:latin typeface="Times New Roman" panose="02020603050405020304" pitchFamily="18" charset="0"/>
                <a:cs typeface="Times New Roman" panose="02020603050405020304" pitchFamily="18" charset="0"/>
              </a:rPr>
              <a:t>  );</a:t>
            </a:r>
          </a:p>
          <a:p>
            <a:pPr algn="just"/>
            <a:r>
              <a:rPr lang="en-IN" sz="2000" dirty="0">
                <a:latin typeface="Times New Roman" panose="02020603050405020304" pitchFamily="18" charset="0"/>
                <a:cs typeface="Times New Roman" panose="02020603050405020304" pitchFamily="18" charset="0"/>
              </a:rPr>
              <a:t>};</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96782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67404-6B8A-FED0-023D-154183CD3E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7D36AF4-5685-EAB0-2606-281E9B0F58A4}"/>
              </a:ext>
            </a:extLst>
          </p:cNvPr>
          <p:cNvSpPr>
            <a:spLocks noGrp="1"/>
          </p:cNvSpPr>
          <p:nvPr>
            <p:ph idx="1"/>
          </p:nvPr>
        </p:nvSpPr>
        <p:spPr>
          <a:xfrm>
            <a:off x="838200" y="787400"/>
            <a:ext cx="10515600" cy="5486400"/>
          </a:xfrm>
        </p:spPr>
        <p:txBody>
          <a:bodyPr>
            <a:normAutofit/>
          </a:bodyPr>
          <a:lstStyle/>
          <a:p>
            <a:pPr algn="just"/>
            <a:r>
              <a:rPr lang="en-US" sz="2000" dirty="0">
                <a:latin typeface="Times New Roman" panose="02020603050405020304" pitchFamily="18" charset="0"/>
                <a:cs typeface="Times New Roman" panose="02020603050405020304" pitchFamily="18" charset="0"/>
              </a:rPr>
              <a:t>Here:</a:t>
            </a:r>
          </a:p>
          <a:p>
            <a:pPr algn="just"/>
            <a:r>
              <a:rPr lang="en-US" sz="2000" dirty="0">
                <a:latin typeface="Times New Roman" panose="02020603050405020304" pitchFamily="18" charset="0"/>
                <a:cs typeface="Times New Roman" panose="02020603050405020304" pitchFamily="18" charset="0"/>
              </a:rPr>
              <a:t>-     `fruits`     is an array passed to the     `</a:t>
            </a:r>
            <a:r>
              <a:rPr lang="en-US" sz="2000" dirty="0" err="1">
                <a:latin typeface="Times New Roman" panose="02020603050405020304" pitchFamily="18" charset="0"/>
                <a:cs typeface="Times New Roman" panose="02020603050405020304" pitchFamily="18" charset="0"/>
              </a:rPr>
              <a:t>FruitList</a:t>
            </a:r>
            <a:r>
              <a:rPr lang="en-US" sz="2000" dirty="0">
                <a:latin typeface="Times New Roman" panose="02020603050405020304" pitchFamily="18" charset="0"/>
                <a:cs typeface="Times New Roman" panose="02020603050405020304" pitchFamily="18" charset="0"/>
              </a:rPr>
              <a:t>`     component.</a:t>
            </a:r>
          </a:p>
          <a:p>
            <a:pPr algn="just"/>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FruitList</a:t>
            </a:r>
            <a:r>
              <a:rPr lang="en-US" sz="2000" dirty="0">
                <a:latin typeface="Times New Roman" panose="02020603050405020304" pitchFamily="18" charset="0"/>
                <a:cs typeface="Times New Roman" panose="02020603050405020304" pitchFamily="18" charset="0"/>
              </a:rPr>
              <a:t>`     maps over the array and renders each item in an unordered list.</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8456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99D43AF-1C93-CD3D-6BB6-E4BCD7283822}"/>
              </a:ext>
            </a:extLst>
          </p:cNvPr>
          <p:cNvSpPr>
            <a:spLocks noGrp="1" noChangeArrowheads="1"/>
          </p:cNvSpPr>
          <p:nvPr>
            <p:ph idx="1"/>
          </p:nvPr>
        </p:nvSpPr>
        <p:spPr bwMode="auto">
          <a:xfrm>
            <a:off x="838200" y="1547366"/>
            <a:ext cx="10075002"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rPr>
              <a:t>What is it?</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NoSQL database used to store application data.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Stores data in flexible, JSON-like format called BSON (Binary JSON).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rPr>
              <a:t>Features:</a:t>
            </a:r>
            <a:endParaRPr kumimoji="0" lang="en-US" altLang="en-US"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Scalable and flexible.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Document-oriented.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Stores complex data types like arrays and nested objects.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p:txBody>
      </p:sp>
      <p:sp>
        <p:nvSpPr>
          <p:cNvPr id="4" name="TextBox 3">
            <a:extLst>
              <a:ext uri="{FF2B5EF4-FFF2-40B4-BE49-F238E27FC236}">
                <a16:creationId xmlns:a16="http://schemas.microsoft.com/office/drawing/2014/main" id="{FD21FA98-5AC0-7A6B-5A30-F12CD9D32598}"/>
              </a:ext>
            </a:extLst>
          </p:cNvPr>
          <p:cNvSpPr txBox="1"/>
          <p:nvPr/>
        </p:nvSpPr>
        <p:spPr>
          <a:xfrm>
            <a:off x="3629025" y="671513"/>
            <a:ext cx="3288464" cy="523220"/>
          </a:xfrm>
          <a:prstGeom prst="rect">
            <a:avLst/>
          </a:prstGeom>
          <a:noFill/>
        </p:spPr>
        <p:txBody>
          <a:bodyPr wrap="none" rtlCol="0">
            <a:spAutoFit/>
          </a:bodyPr>
          <a:lstStyle/>
          <a:p>
            <a:r>
              <a:rPr lang="en-US" sz="2800" b="1" dirty="0"/>
              <a:t>MongoDB DATABASE</a:t>
            </a:r>
          </a:p>
        </p:txBody>
      </p:sp>
    </p:spTree>
    <p:extLst>
      <p:ext uri="{BB962C8B-B14F-4D97-AF65-F5344CB8AC3E}">
        <p14:creationId xmlns:p14="http://schemas.microsoft.com/office/powerpoint/2010/main" val="152018651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F504CE-DE31-B7AA-C217-71A9640D922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3EF86F-A322-3FEF-73B6-FEDC42E237BE}"/>
              </a:ext>
            </a:extLst>
          </p:cNvPr>
          <p:cNvSpPr>
            <a:spLocks noGrp="1"/>
          </p:cNvSpPr>
          <p:nvPr>
            <p:ph idx="1"/>
          </p:nvPr>
        </p:nvSpPr>
        <p:spPr>
          <a:xfrm>
            <a:off x="838200" y="787400"/>
            <a:ext cx="10515600" cy="5486400"/>
          </a:xfrm>
        </p:spPr>
        <p:txBody>
          <a:bodyPr>
            <a:normAutofit fontScale="55000" lnSpcReduction="20000"/>
          </a:bodyPr>
          <a:lstStyle/>
          <a:p>
            <a:pPr algn="just"/>
            <a:r>
              <a:rPr lang="en-IN" sz="2000" dirty="0">
                <a:latin typeface="Times New Roman" panose="02020603050405020304" pitchFamily="18" charset="0"/>
                <a:cs typeface="Times New Roman" panose="02020603050405020304" pitchFamily="18" charset="0"/>
              </a:rPr>
              <a:t>Example 4: Passing Objects</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You can pass an object as a prop, just like any other data type.</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a:latin typeface="Times New Roman" panose="02020603050405020304" pitchFamily="18" charset="0"/>
                <a:cs typeface="Times New Roman" panose="02020603050405020304" pitchFamily="18" charset="0"/>
              </a:rPr>
              <a:t>```</a:t>
            </a:r>
            <a:r>
              <a:rPr lang="en-IN" sz="2000" dirty="0" err="1">
                <a:latin typeface="Times New Roman" panose="02020603050405020304" pitchFamily="18" charset="0"/>
                <a:cs typeface="Times New Roman" panose="02020603050405020304" pitchFamily="18" charset="0"/>
              </a:rPr>
              <a:t>jsx</a:t>
            </a:r>
            <a:endParaRPr lang="en-IN" sz="2000" dirty="0">
              <a:latin typeface="Times New Roman" panose="02020603050405020304" pitchFamily="18" charset="0"/>
              <a:cs typeface="Times New Roman" panose="02020603050405020304" pitchFamily="18" charset="0"/>
            </a:endParaRPr>
          </a:p>
          <a:p>
            <a:pPr algn="just"/>
            <a:r>
              <a:rPr lang="en-IN" sz="2000" dirty="0" err="1">
                <a:latin typeface="Times New Roman" panose="02020603050405020304" pitchFamily="18" charset="0"/>
                <a:cs typeface="Times New Roman" panose="02020603050405020304" pitchFamily="18" charset="0"/>
              </a:rPr>
              <a:t>const</a:t>
            </a:r>
            <a:r>
              <a:rPr lang="en-IN" sz="2000" dirty="0">
                <a:latin typeface="Times New Roman" panose="02020603050405020304" pitchFamily="18" charset="0"/>
                <a:cs typeface="Times New Roman" panose="02020603050405020304" pitchFamily="18" charset="0"/>
              </a:rPr>
              <a:t> App = () =&gt; {</a:t>
            </a:r>
          </a:p>
          <a:p>
            <a:pPr algn="just"/>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const</a:t>
            </a:r>
            <a:r>
              <a:rPr lang="en-IN" sz="2000" dirty="0">
                <a:latin typeface="Times New Roman" panose="02020603050405020304" pitchFamily="18" charset="0"/>
                <a:cs typeface="Times New Roman" panose="02020603050405020304" pitchFamily="18" charset="0"/>
              </a:rPr>
              <a:t> user = { name: 'Alice', age: 25 };</a:t>
            </a:r>
          </a:p>
          <a:p>
            <a:pPr algn="just"/>
            <a:r>
              <a:rPr lang="en-IN" sz="2000" dirty="0">
                <a:latin typeface="Times New Roman" panose="02020603050405020304" pitchFamily="18" charset="0"/>
                <a:cs typeface="Times New Roman" panose="02020603050405020304" pitchFamily="18" charset="0"/>
              </a:rPr>
              <a:t>  return (</a:t>
            </a:r>
          </a:p>
          <a:p>
            <a:pPr algn="just"/>
            <a:r>
              <a:rPr lang="en-IN" sz="2000" dirty="0">
                <a:latin typeface="Times New Roman" panose="02020603050405020304" pitchFamily="18" charset="0"/>
                <a:cs typeface="Times New Roman" panose="02020603050405020304" pitchFamily="18" charset="0"/>
              </a:rPr>
              <a:t>    &lt;div&gt;</a:t>
            </a:r>
          </a:p>
          <a:p>
            <a:pPr algn="just"/>
            <a:r>
              <a:rPr lang="en-IN" sz="2000" dirty="0">
                <a:latin typeface="Times New Roman" panose="02020603050405020304" pitchFamily="18" charset="0"/>
                <a:cs typeface="Times New Roman" panose="02020603050405020304" pitchFamily="18" charset="0"/>
              </a:rPr>
              <a:t>      &lt;</a:t>
            </a:r>
            <a:r>
              <a:rPr lang="en-IN" sz="2000" dirty="0" err="1">
                <a:latin typeface="Times New Roman" panose="02020603050405020304" pitchFamily="18" charset="0"/>
                <a:cs typeface="Times New Roman" panose="02020603050405020304" pitchFamily="18" charset="0"/>
              </a:rPr>
              <a:t>UserProfile</a:t>
            </a:r>
            <a:r>
              <a:rPr lang="en-IN" sz="2000" dirty="0">
                <a:latin typeface="Times New Roman" panose="02020603050405020304" pitchFamily="18" charset="0"/>
                <a:cs typeface="Times New Roman" panose="02020603050405020304" pitchFamily="18" charset="0"/>
              </a:rPr>
              <a:t> user={user} /&gt;</a:t>
            </a:r>
          </a:p>
          <a:p>
            <a:pPr algn="just"/>
            <a:r>
              <a:rPr lang="en-IN" sz="2000" dirty="0">
                <a:latin typeface="Times New Roman" panose="02020603050405020304" pitchFamily="18" charset="0"/>
                <a:cs typeface="Times New Roman" panose="02020603050405020304" pitchFamily="18" charset="0"/>
              </a:rPr>
              <a:t>    &lt;/div&gt;</a:t>
            </a:r>
          </a:p>
          <a:p>
            <a:pPr algn="just"/>
            <a:r>
              <a:rPr lang="en-IN" sz="2000" dirty="0">
                <a:latin typeface="Times New Roman" panose="02020603050405020304" pitchFamily="18" charset="0"/>
                <a:cs typeface="Times New Roman" panose="02020603050405020304" pitchFamily="18" charset="0"/>
              </a:rPr>
              <a:t>  );</a:t>
            </a:r>
          </a:p>
          <a:p>
            <a:pPr algn="just"/>
            <a:r>
              <a:rPr lang="en-IN" sz="2000" dirty="0">
                <a:latin typeface="Times New Roman" panose="02020603050405020304" pitchFamily="18" charset="0"/>
                <a:cs typeface="Times New Roman" panose="02020603050405020304" pitchFamily="18" charset="0"/>
              </a:rPr>
              <a:t>};</a:t>
            </a:r>
          </a:p>
          <a:p>
            <a:pPr algn="just"/>
            <a:endParaRPr lang="en-IN" sz="2000" dirty="0">
              <a:latin typeface="Times New Roman" panose="02020603050405020304" pitchFamily="18" charset="0"/>
              <a:cs typeface="Times New Roman" panose="02020603050405020304" pitchFamily="18" charset="0"/>
            </a:endParaRPr>
          </a:p>
          <a:p>
            <a:pPr algn="just"/>
            <a:r>
              <a:rPr lang="en-IN" sz="2000" dirty="0" err="1">
                <a:latin typeface="Times New Roman" panose="02020603050405020304" pitchFamily="18" charset="0"/>
                <a:cs typeface="Times New Roman" panose="02020603050405020304" pitchFamily="18" charset="0"/>
              </a:rPr>
              <a:t>const</a:t>
            </a:r>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UserProfile</a:t>
            </a:r>
            <a:r>
              <a:rPr lang="en-IN" sz="2000" dirty="0">
                <a:latin typeface="Times New Roman" panose="02020603050405020304" pitchFamily="18" charset="0"/>
                <a:cs typeface="Times New Roman" panose="02020603050405020304" pitchFamily="18" charset="0"/>
              </a:rPr>
              <a:t> = ({ user }) =&gt; {</a:t>
            </a:r>
          </a:p>
          <a:p>
            <a:pPr algn="just"/>
            <a:r>
              <a:rPr lang="en-IN" sz="2000" dirty="0">
                <a:latin typeface="Times New Roman" panose="02020603050405020304" pitchFamily="18" charset="0"/>
                <a:cs typeface="Times New Roman" panose="02020603050405020304" pitchFamily="18" charset="0"/>
              </a:rPr>
              <a:t>  return (</a:t>
            </a:r>
          </a:p>
          <a:p>
            <a:pPr algn="just"/>
            <a:r>
              <a:rPr lang="en-IN" sz="2000" dirty="0">
                <a:latin typeface="Times New Roman" panose="02020603050405020304" pitchFamily="18" charset="0"/>
                <a:cs typeface="Times New Roman" panose="02020603050405020304" pitchFamily="18" charset="0"/>
              </a:rPr>
              <a:t>    &lt;div&gt;</a:t>
            </a:r>
          </a:p>
          <a:p>
            <a:pPr algn="just"/>
            <a:r>
              <a:rPr lang="en-IN" sz="2000" dirty="0">
                <a:latin typeface="Times New Roman" panose="02020603050405020304" pitchFamily="18" charset="0"/>
                <a:cs typeface="Times New Roman" panose="02020603050405020304" pitchFamily="18" charset="0"/>
              </a:rPr>
              <a:t>      &lt;h2&gt;{user.name}&lt;/h2&gt;</a:t>
            </a:r>
          </a:p>
          <a:p>
            <a:pPr algn="just"/>
            <a:r>
              <a:rPr lang="en-IN" sz="2000" dirty="0">
                <a:latin typeface="Times New Roman" panose="02020603050405020304" pitchFamily="18" charset="0"/>
                <a:cs typeface="Times New Roman" panose="02020603050405020304" pitchFamily="18" charset="0"/>
              </a:rPr>
              <a:t>      &lt;p&gt;Age: {</a:t>
            </a:r>
            <a:r>
              <a:rPr lang="en-IN" sz="2000" dirty="0" err="1">
                <a:latin typeface="Times New Roman" panose="02020603050405020304" pitchFamily="18" charset="0"/>
                <a:cs typeface="Times New Roman" panose="02020603050405020304" pitchFamily="18" charset="0"/>
              </a:rPr>
              <a:t>user.age</a:t>
            </a:r>
            <a:r>
              <a:rPr lang="en-IN" sz="2000" dirty="0">
                <a:latin typeface="Times New Roman" panose="02020603050405020304" pitchFamily="18" charset="0"/>
                <a:cs typeface="Times New Roman" panose="02020603050405020304" pitchFamily="18" charset="0"/>
              </a:rPr>
              <a:t>}&lt;/p&gt;</a:t>
            </a:r>
          </a:p>
          <a:p>
            <a:pPr algn="just"/>
            <a:r>
              <a:rPr lang="en-IN" sz="2000" dirty="0">
                <a:latin typeface="Times New Roman" panose="02020603050405020304" pitchFamily="18" charset="0"/>
                <a:cs typeface="Times New Roman" panose="02020603050405020304" pitchFamily="18" charset="0"/>
              </a:rPr>
              <a:t>    &lt;/div&gt;</a:t>
            </a:r>
          </a:p>
          <a:p>
            <a:pPr algn="just"/>
            <a:r>
              <a:rPr lang="en-IN" sz="2000" dirty="0">
                <a:latin typeface="Times New Roman" panose="02020603050405020304" pitchFamily="18" charset="0"/>
                <a:cs typeface="Times New Roman" panose="02020603050405020304" pitchFamily="18" charset="0"/>
              </a:rPr>
              <a:t>  );</a:t>
            </a:r>
          </a:p>
          <a:p>
            <a:pPr algn="just"/>
            <a:r>
              <a:rPr lang="en-IN" sz="2000" dirty="0">
                <a:latin typeface="Times New Roman" panose="02020603050405020304" pitchFamily="18" charset="0"/>
                <a:cs typeface="Times New Roman" panose="02020603050405020304" pitchFamily="18" charset="0"/>
              </a:rPr>
              <a:t>};</a:t>
            </a: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46789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8E89C-D2F9-596A-F966-8A149D81EEC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4D1EED-F67A-1426-02C9-D4D5E2822FD1}"/>
              </a:ext>
            </a:extLst>
          </p:cNvPr>
          <p:cNvSpPr>
            <a:spLocks noGrp="1"/>
          </p:cNvSpPr>
          <p:nvPr>
            <p:ph idx="1"/>
          </p:nvPr>
        </p:nvSpPr>
        <p:spPr>
          <a:xfrm>
            <a:off x="838200" y="787400"/>
            <a:ext cx="10515600" cy="5486400"/>
          </a:xfrm>
        </p:spPr>
        <p:txBody>
          <a:bodyPr>
            <a:normAutofit/>
          </a:bodyPr>
          <a:lstStyle/>
          <a:p>
            <a:pPr algn="just"/>
            <a:r>
              <a:rPr lang="en-US" sz="2000" dirty="0">
                <a:latin typeface="Times New Roman" panose="02020603050405020304" pitchFamily="18" charset="0"/>
                <a:cs typeface="Times New Roman" panose="02020603050405020304" pitchFamily="18" charset="0"/>
              </a:rPr>
              <a:t>In this example:</a:t>
            </a:r>
          </a:p>
          <a:p>
            <a:pPr algn="just"/>
            <a:r>
              <a:rPr lang="en-US" sz="2000" dirty="0">
                <a:latin typeface="Times New Roman" panose="02020603050405020304" pitchFamily="18" charset="0"/>
                <a:cs typeface="Times New Roman" panose="02020603050405020304" pitchFamily="18" charset="0"/>
              </a:rPr>
              <a:t>- The parent component passes an     object     (`user`) containing `name` and `age`.</a:t>
            </a:r>
          </a:p>
          <a:p>
            <a:pPr algn="just"/>
            <a:r>
              <a:rPr lang="en-US" sz="2000" dirty="0">
                <a:latin typeface="Times New Roman" panose="02020603050405020304" pitchFamily="18" charset="0"/>
                <a:cs typeface="Times New Roman" panose="02020603050405020304" pitchFamily="18" charset="0"/>
              </a:rPr>
              <a:t>- The child component extracts those properties from the object and displays them.</a:t>
            </a:r>
          </a:p>
          <a:p>
            <a:pPr algn="just"/>
            <a:endParaRPr lang="en-US" sz="2000" dirty="0">
              <a:latin typeface="Times New Roman" panose="02020603050405020304" pitchFamily="18" charset="0"/>
              <a:cs typeface="Times New Roman" panose="02020603050405020304" pitchFamily="18" charset="0"/>
            </a:endParaRPr>
          </a:p>
          <a:p>
            <a:pPr algn="just"/>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9477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E75816-F77A-C286-B03F-D6A14DFA10CC}"/>
              </a:ext>
            </a:extLst>
          </p:cNvPr>
          <p:cNvSpPr txBox="1"/>
          <p:nvPr/>
        </p:nvSpPr>
        <p:spPr>
          <a:xfrm>
            <a:off x="3500438" y="628650"/>
            <a:ext cx="4385881" cy="523220"/>
          </a:xfrm>
          <a:prstGeom prst="rect">
            <a:avLst/>
          </a:prstGeom>
          <a:noFill/>
        </p:spPr>
        <p:txBody>
          <a:bodyPr wrap="none" rtlCol="0">
            <a:spAutoFit/>
          </a:bodyPr>
          <a:lstStyle/>
          <a:p>
            <a:r>
              <a:rPr lang="en-US" sz="2800" b="1" dirty="0"/>
              <a:t>Passing Data Using Children </a:t>
            </a:r>
          </a:p>
        </p:txBody>
      </p:sp>
      <p:sp>
        <p:nvSpPr>
          <p:cNvPr id="5" name="TextBox 4">
            <a:extLst>
              <a:ext uri="{FF2B5EF4-FFF2-40B4-BE49-F238E27FC236}">
                <a16:creationId xmlns:a16="http://schemas.microsoft.com/office/drawing/2014/main" id="{C0048E43-EB8B-4FC5-54A8-4779946FD36E}"/>
              </a:ext>
            </a:extLst>
          </p:cNvPr>
          <p:cNvSpPr txBox="1"/>
          <p:nvPr/>
        </p:nvSpPr>
        <p:spPr>
          <a:xfrm>
            <a:off x="1071563" y="1685925"/>
            <a:ext cx="10571677" cy="1631216"/>
          </a:xfrm>
          <a:prstGeom prst="rect">
            <a:avLst/>
          </a:prstGeom>
          <a:noFill/>
        </p:spPr>
        <p:txBody>
          <a:bodyPr wrap="none" rtlCol="0">
            <a:spAutoFit/>
          </a:bodyPr>
          <a:lstStyle/>
          <a:p>
            <a:r>
              <a:rPr lang="en-US" sz="2000" dirty="0"/>
              <a:t>What are Children?  </a:t>
            </a:r>
          </a:p>
          <a:p>
            <a:r>
              <a:rPr lang="en-US" sz="2000" dirty="0"/>
              <a:t>  -   Children   are a special prop in React that can contain other React elements.</a:t>
            </a:r>
          </a:p>
          <a:p>
            <a:r>
              <a:rPr lang="en-US" sz="2000" dirty="0"/>
              <a:t>  - They allow for more flexible component composition by passing nested components or elements.</a:t>
            </a:r>
          </a:p>
          <a:p>
            <a:endParaRPr lang="en-US" sz="2000" dirty="0"/>
          </a:p>
          <a:p>
            <a:endParaRPr lang="en-US" sz="2000" dirty="0"/>
          </a:p>
        </p:txBody>
      </p:sp>
    </p:spTree>
    <p:extLst>
      <p:ext uri="{BB962C8B-B14F-4D97-AF65-F5344CB8AC3E}">
        <p14:creationId xmlns:p14="http://schemas.microsoft.com/office/powerpoint/2010/main" val="298559909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7680"/>
            <a:ext cx="10892246" cy="6087291"/>
          </a:xfrm>
        </p:spPr>
        <p:txBody>
          <a:bodyPr>
            <a:normAutofit fontScale="85000" lnSpcReduction="20000"/>
          </a:bodyPr>
          <a:lstStyle/>
          <a:p>
            <a:pPr marL="0" indent="0">
              <a:buNone/>
            </a:pPr>
            <a:endParaRPr lang="en-IN"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Example: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javascript</a:t>
            </a: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  function Parent() {</a:t>
            </a:r>
          </a:p>
          <a:p>
            <a:pPr marL="0" indent="0">
              <a:buNone/>
            </a:pPr>
            <a:r>
              <a:rPr lang="en-US" sz="2000" dirty="0">
                <a:latin typeface="Times New Roman" panose="02020603050405020304" pitchFamily="18" charset="0"/>
                <a:cs typeface="Times New Roman" panose="02020603050405020304" pitchFamily="18" charset="0"/>
              </a:rPr>
              <a:t>    return (</a:t>
            </a:r>
          </a:p>
          <a:p>
            <a:pPr marL="0" indent="0">
              <a:buNone/>
            </a:pPr>
            <a:r>
              <a:rPr lang="en-US" sz="2000" dirty="0">
                <a:latin typeface="Times New Roman" panose="02020603050405020304" pitchFamily="18" charset="0"/>
                <a:cs typeface="Times New Roman" panose="02020603050405020304" pitchFamily="18" charset="0"/>
              </a:rPr>
              <a:t>      &lt;div&gt;</a:t>
            </a:r>
          </a:p>
          <a:p>
            <a:pPr marL="0" indent="0">
              <a:buNone/>
            </a:pPr>
            <a:r>
              <a:rPr lang="en-US" sz="2000" dirty="0">
                <a:latin typeface="Times New Roman" panose="02020603050405020304" pitchFamily="18" charset="0"/>
                <a:cs typeface="Times New Roman" panose="02020603050405020304" pitchFamily="18" charset="0"/>
              </a:rPr>
              <a:t>        &lt;h1&gt;This is the Parent&lt;/h1&gt;</a:t>
            </a:r>
          </a:p>
          <a:p>
            <a:pPr marL="0" indent="0">
              <a:buNone/>
            </a:pPr>
            <a:r>
              <a:rPr lang="en-US" sz="2000" dirty="0">
                <a:latin typeface="Times New Roman" panose="02020603050405020304" pitchFamily="18" charset="0"/>
                <a:cs typeface="Times New Roman" panose="02020603050405020304" pitchFamily="18" charset="0"/>
              </a:rPr>
              <a:t>        &lt;Child&gt;</a:t>
            </a:r>
          </a:p>
          <a:p>
            <a:pPr marL="0" indent="0">
              <a:buNone/>
            </a:pPr>
            <a:r>
              <a:rPr lang="en-US" sz="2000" dirty="0">
                <a:latin typeface="Times New Roman" panose="02020603050405020304" pitchFamily="18" charset="0"/>
                <a:cs typeface="Times New Roman" panose="02020603050405020304" pitchFamily="18" charset="0"/>
              </a:rPr>
              <a:t>          &lt;p&gt;This is passed as a child element&lt;/p&gt;</a:t>
            </a:r>
          </a:p>
          <a:p>
            <a:pPr marL="0" indent="0">
              <a:buNone/>
            </a:pPr>
            <a:r>
              <a:rPr lang="en-US" sz="2000" dirty="0">
                <a:latin typeface="Times New Roman" panose="02020603050405020304" pitchFamily="18" charset="0"/>
                <a:cs typeface="Times New Roman" panose="02020603050405020304" pitchFamily="18" charset="0"/>
              </a:rPr>
              <a:t>        &lt;/Child&gt;</a:t>
            </a:r>
          </a:p>
          <a:p>
            <a:pPr marL="0" indent="0">
              <a:buNone/>
            </a:pPr>
            <a:r>
              <a:rPr lang="en-US" sz="2000" dirty="0">
                <a:latin typeface="Times New Roman" panose="02020603050405020304" pitchFamily="18" charset="0"/>
                <a:cs typeface="Times New Roman" panose="02020603050405020304" pitchFamily="18" charset="0"/>
              </a:rPr>
              <a:t>      &lt;/div&gt;</a:t>
            </a:r>
          </a:p>
          <a:p>
            <a:pPr marL="0" indent="0">
              <a:buNone/>
            </a:pPr>
            <a:r>
              <a:rPr lang="en-US" sz="2000" dirty="0">
                <a:latin typeface="Times New Roman" panose="02020603050405020304" pitchFamily="18" charset="0"/>
                <a:cs typeface="Times New Roman" panose="02020603050405020304" pitchFamily="18" charset="0"/>
              </a:rPr>
              <a:t>    );</a:t>
            </a:r>
          </a:p>
          <a:p>
            <a:pPr marL="0" indent="0">
              <a:buNone/>
            </a:pPr>
            <a:r>
              <a:rPr lang="en-US" sz="2000" dirty="0">
                <a:latin typeface="Times New Roman" panose="02020603050405020304" pitchFamily="18" charset="0"/>
                <a:cs typeface="Times New Roman" panose="02020603050405020304" pitchFamily="18" charset="0"/>
              </a:rPr>
              <a:t>  }</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  function Child(props) {</a:t>
            </a:r>
          </a:p>
          <a:p>
            <a:pPr marL="0" indent="0">
              <a:buNone/>
            </a:pPr>
            <a:r>
              <a:rPr lang="en-US" sz="2000" dirty="0">
                <a:latin typeface="Times New Roman" panose="02020603050405020304" pitchFamily="18" charset="0"/>
                <a:cs typeface="Times New Roman" panose="02020603050405020304" pitchFamily="18" charset="0"/>
              </a:rPr>
              <a:t>    return &lt;div&gt;{</a:t>
            </a:r>
            <a:r>
              <a:rPr lang="en-US" sz="2000" dirty="0" err="1">
                <a:latin typeface="Times New Roman" panose="02020603050405020304" pitchFamily="18" charset="0"/>
                <a:cs typeface="Times New Roman" panose="02020603050405020304" pitchFamily="18" charset="0"/>
              </a:rPr>
              <a:t>props.children</a:t>
            </a:r>
            <a:r>
              <a:rPr lang="en-US" sz="2000" dirty="0">
                <a:latin typeface="Times New Roman" panose="02020603050405020304" pitchFamily="18" charset="0"/>
                <a:cs typeface="Times New Roman" panose="02020603050405020304" pitchFamily="18" charset="0"/>
              </a:rPr>
              <a:t>}&lt;/div&gt;;</a:t>
            </a:r>
          </a:p>
          <a:p>
            <a:pPr marL="0" indent="0">
              <a:buNone/>
            </a:pPr>
            <a:r>
              <a:rPr lang="en-US" sz="2000" dirty="0">
                <a:latin typeface="Times New Roman" panose="02020603050405020304" pitchFamily="18" charset="0"/>
                <a:cs typeface="Times New Roman" panose="02020603050405020304" pitchFamily="18" charset="0"/>
              </a:rPr>
              <a:t>  }</a:t>
            </a:r>
          </a:p>
          <a:p>
            <a:pPr marL="0" indent="0">
              <a:buNone/>
            </a:pPr>
            <a:r>
              <a:rPr lang="en-US" sz="2000" dirty="0">
                <a:latin typeface="Times New Roman" panose="02020603050405020304" pitchFamily="18" charset="0"/>
                <a:cs typeface="Times New Roman" panose="02020603050405020304" pitchFamily="18" charset="0"/>
              </a:rPr>
              <a:t>  ```</a:t>
            </a:r>
          </a:p>
          <a:p>
            <a:pPr marL="0" indent="0">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21657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8234" y="1085850"/>
            <a:ext cx="11075126" cy="5332366"/>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Key Points:  </a:t>
            </a:r>
          </a:p>
          <a:p>
            <a:pPr marL="0" indent="0">
              <a:buNone/>
            </a:pPr>
            <a:r>
              <a:rPr lang="en-US" sz="2000" dirty="0">
                <a:latin typeface="Times New Roman" panose="02020603050405020304" pitchFamily="18" charset="0"/>
                <a:cs typeface="Times New Roman" panose="02020603050405020304" pitchFamily="18" charset="0"/>
              </a:rPr>
              <a:t>  - Children allow dynamic content within components.</a:t>
            </a:r>
          </a:p>
          <a:p>
            <a:pPr marL="0" indent="0">
              <a:buNone/>
            </a:pPr>
            <a:r>
              <a:rPr lang="en-US" sz="2000" dirty="0">
                <a:latin typeface="Times New Roman" panose="02020603050405020304" pitchFamily="18" charset="0"/>
                <a:cs typeface="Times New Roman" panose="02020603050405020304" pitchFamily="18" charset="0"/>
              </a:rPr>
              <a:t>  - Enables composition of nested components or elements.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812631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571625"/>
            <a:ext cx="10515600" cy="4605338"/>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What is Dynamic Composition?  </a:t>
            </a:r>
          </a:p>
          <a:p>
            <a:pPr marL="0" indent="0">
              <a:buNone/>
            </a:pPr>
            <a:r>
              <a:rPr lang="en-US" sz="2000" dirty="0">
                <a:latin typeface="Times New Roman" panose="02020603050405020304" pitchFamily="18" charset="0"/>
                <a:cs typeface="Times New Roman" panose="02020603050405020304" pitchFamily="18" charset="0"/>
              </a:rPr>
              <a:t>  - The ability to change the structure and content of a component based on dynamic data or user input.</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r>
              <a:rPr lang="en-US" sz="2000" dirty="0">
                <a:latin typeface="Times New Roman" panose="02020603050405020304" pitchFamily="18" charset="0"/>
                <a:cs typeface="Times New Roman" panose="02020603050405020304" pitchFamily="18" charset="0"/>
              </a:rPr>
              <a:t>-   Example: Dynamic List of Issues </a:t>
            </a:r>
            <a:endParaRPr lang="en-IN" sz="20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20AC6952-48F8-89CD-FEE6-9263C67BC95B}"/>
              </a:ext>
            </a:extLst>
          </p:cNvPr>
          <p:cNvSpPr txBox="1"/>
          <p:nvPr/>
        </p:nvSpPr>
        <p:spPr>
          <a:xfrm>
            <a:off x="2686050" y="714375"/>
            <a:ext cx="6626301" cy="523220"/>
          </a:xfrm>
          <a:prstGeom prst="rect">
            <a:avLst/>
          </a:prstGeom>
          <a:noFill/>
        </p:spPr>
        <p:txBody>
          <a:bodyPr wrap="none" rtlCol="0">
            <a:spAutoFit/>
          </a:bodyPr>
          <a:lstStyle/>
          <a:p>
            <a:r>
              <a:rPr lang="en-US" sz="2800" b="1" dirty="0"/>
              <a:t>Dynamic Composition: Building Flexible UIs</a:t>
            </a:r>
          </a:p>
        </p:txBody>
      </p:sp>
    </p:spTree>
    <p:extLst>
      <p:ext uri="{BB962C8B-B14F-4D97-AF65-F5344CB8AC3E}">
        <p14:creationId xmlns:p14="http://schemas.microsoft.com/office/powerpoint/2010/main" val="19222706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4350"/>
            <a:ext cx="10515600" cy="5653904"/>
          </a:xfrm>
        </p:spPr>
        <p:txBody>
          <a:bodyPr>
            <a:normAutofit fontScale="77500" lnSpcReduction="20000"/>
          </a:bodyPr>
          <a:lstStyle/>
          <a:p>
            <a:pPr marL="0" indent="0">
              <a:buNone/>
            </a:pPr>
            <a:r>
              <a:rPr lang="en-IN" sz="2000" b="1" dirty="0" err="1">
                <a:latin typeface="Times New Roman" panose="02020603050405020304" pitchFamily="18" charset="0"/>
                <a:cs typeface="Times New Roman" panose="02020603050405020304" pitchFamily="18" charset="0"/>
              </a:rPr>
              <a:t>javascript</a:t>
            </a:r>
            <a:endParaRPr lang="en-IN" sz="2000" b="1" dirty="0">
              <a:latin typeface="Times New Roman" panose="02020603050405020304" pitchFamily="18" charset="0"/>
              <a:cs typeface="Times New Roman" panose="02020603050405020304" pitchFamily="18" charset="0"/>
            </a:endParaRPr>
          </a:p>
          <a:p>
            <a:pPr marL="0" indent="0">
              <a:buNone/>
            </a:pPr>
            <a:r>
              <a:rPr lang="en-IN" sz="2000" b="1" dirty="0">
                <a:latin typeface="Times New Roman" panose="02020603050405020304" pitchFamily="18" charset="0"/>
                <a:cs typeface="Times New Roman" panose="02020603050405020304" pitchFamily="18" charset="0"/>
              </a:rPr>
              <a:t>  function </a:t>
            </a:r>
            <a:r>
              <a:rPr lang="en-IN" sz="2000" b="1" dirty="0" err="1">
                <a:latin typeface="Times New Roman" panose="02020603050405020304" pitchFamily="18" charset="0"/>
                <a:cs typeface="Times New Roman" panose="02020603050405020304" pitchFamily="18" charset="0"/>
              </a:rPr>
              <a:t>IssueList</a:t>
            </a:r>
            <a:r>
              <a:rPr lang="en-IN" sz="2000" b="1" dirty="0">
                <a:latin typeface="Times New Roman" panose="02020603050405020304" pitchFamily="18" charset="0"/>
                <a:cs typeface="Times New Roman" panose="02020603050405020304" pitchFamily="18" charset="0"/>
              </a:rPr>
              <a:t>(props) {</a:t>
            </a:r>
          </a:p>
          <a:p>
            <a:pPr marL="0" indent="0">
              <a:buNone/>
            </a:pPr>
            <a:r>
              <a:rPr lang="en-IN" sz="2000" b="1" dirty="0">
                <a:latin typeface="Times New Roman" panose="02020603050405020304" pitchFamily="18" charset="0"/>
                <a:cs typeface="Times New Roman" panose="02020603050405020304" pitchFamily="18" charset="0"/>
              </a:rPr>
              <a:t>    return (</a:t>
            </a:r>
          </a:p>
          <a:p>
            <a:pPr marL="0" indent="0">
              <a:buNone/>
            </a:pPr>
            <a:r>
              <a:rPr lang="en-IN" sz="2000" b="1" dirty="0">
                <a:latin typeface="Times New Roman" panose="02020603050405020304" pitchFamily="18" charset="0"/>
                <a:cs typeface="Times New Roman" panose="02020603050405020304" pitchFamily="18" charset="0"/>
              </a:rPr>
              <a:t>      &lt;</a:t>
            </a:r>
            <a:r>
              <a:rPr lang="en-IN" sz="2000" b="1" dirty="0" err="1">
                <a:latin typeface="Times New Roman" panose="02020603050405020304" pitchFamily="18" charset="0"/>
                <a:cs typeface="Times New Roman" panose="02020603050405020304" pitchFamily="18" charset="0"/>
              </a:rPr>
              <a:t>ul</a:t>
            </a:r>
            <a:r>
              <a:rPr lang="en-IN" sz="2000" b="1" dirty="0">
                <a:latin typeface="Times New Roman" panose="02020603050405020304" pitchFamily="18" charset="0"/>
                <a:cs typeface="Times New Roman" panose="02020603050405020304" pitchFamily="18" charset="0"/>
              </a:rPr>
              <a:t>&gt;</a:t>
            </a:r>
          </a:p>
          <a:p>
            <a:pPr marL="0" indent="0">
              <a:buNone/>
            </a:pPr>
            <a:r>
              <a:rPr lang="en-IN" sz="2000" b="1" dirty="0">
                <a:latin typeface="Times New Roman" panose="02020603050405020304" pitchFamily="18" charset="0"/>
                <a:cs typeface="Times New Roman" panose="02020603050405020304" pitchFamily="18" charset="0"/>
              </a:rPr>
              <a:t>        {</a:t>
            </a:r>
            <a:r>
              <a:rPr lang="en-IN" sz="2000" b="1" dirty="0" err="1">
                <a:latin typeface="Times New Roman" panose="02020603050405020304" pitchFamily="18" charset="0"/>
                <a:cs typeface="Times New Roman" panose="02020603050405020304" pitchFamily="18" charset="0"/>
              </a:rPr>
              <a:t>props.issues.map</a:t>
            </a:r>
            <a:r>
              <a:rPr lang="en-IN" sz="2000" b="1" dirty="0">
                <a:latin typeface="Times New Roman" panose="02020603050405020304" pitchFamily="18" charset="0"/>
                <a:cs typeface="Times New Roman" panose="02020603050405020304" pitchFamily="18" charset="0"/>
              </a:rPr>
              <a:t>((issue) =&gt; (</a:t>
            </a:r>
          </a:p>
          <a:p>
            <a:pPr marL="0" indent="0">
              <a:buNone/>
            </a:pPr>
            <a:r>
              <a:rPr lang="en-IN" sz="2000" b="1" dirty="0">
                <a:latin typeface="Times New Roman" panose="02020603050405020304" pitchFamily="18" charset="0"/>
                <a:cs typeface="Times New Roman" panose="02020603050405020304" pitchFamily="18" charset="0"/>
              </a:rPr>
              <a:t>          &lt;li key={issue.id}&gt;{</a:t>
            </a:r>
            <a:r>
              <a:rPr lang="en-IN" sz="2000" b="1" dirty="0" err="1">
                <a:latin typeface="Times New Roman" panose="02020603050405020304" pitchFamily="18" charset="0"/>
                <a:cs typeface="Times New Roman" panose="02020603050405020304" pitchFamily="18" charset="0"/>
              </a:rPr>
              <a:t>issue.title</a:t>
            </a:r>
            <a:r>
              <a:rPr lang="en-IN" sz="2000" b="1" dirty="0">
                <a:latin typeface="Times New Roman" panose="02020603050405020304" pitchFamily="18" charset="0"/>
                <a:cs typeface="Times New Roman" panose="02020603050405020304" pitchFamily="18" charset="0"/>
              </a:rPr>
              <a:t>}&lt;/li&gt;</a:t>
            </a:r>
          </a:p>
          <a:p>
            <a:pPr marL="0" indent="0">
              <a:buNone/>
            </a:pPr>
            <a:r>
              <a:rPr lang="en-IN" sz="2000" b="1" dirty="0">
                <a:latin typeface="Times New Roman" panose="02020603050405020304" pitchFamily="18" charset="0"/>
                <a:cs typeface="Times New Roman" panose="02020603050405020304" pitchFamily="18" charset="0"/>
              </a:rPr>
              <a:t>        ))}</a:t>
            </a:r>
          </a:p>
          <a:p>
            <a:pPr marL="0" indent="0">
              <a:buNone/>
            </a:pPr>
            <a:r>
              <a:rPr lang="en-IN" sz="2000" b="1" dirty="0">
                <a:latin typeface="Times New Roman" panose="02020603050405020304" pitchFamily="18" charset="0"/>
                <a:cs typeface="Times New Roman" panose="02020603050405020304" pitchFamily="18" charset="0"/>
              </a:rPr>
              <a:t>      &lt;/</a:t>
            </a:r>
            <a:r>
              <a:rPr lang="en-IN" sz="2000" b="1" dirty="0" err="1">
                <a:latin typeface="Times New Roman" panose="02020603050405020304" pitchFamily="18" charset="0"/>
                <a:cs typeface="Times New Roman" panose="02020603050405020304" pitchFamily="18" charset="0"/>
              </a:rPr>
              <a:t>ul</a:t>
            </a:r>
            <a:r>
              <a:rPr lang="en-IN" sz="2000" b="1" dirty="0">
                <a:latin typeface="Times New Roman" panose="02020603050405020304" pitchFamily="18" charset="0"/>
                <a:cs typeface="Times New Roman" panose="02020603050405020304" pitchFamily="18" charset="0"/>
              </a:rPr>
              <a:t>&gt;</a:t>
            </a:r>
          </a:p>
          <a:p>
            <a:pPr marL="0" indent="0">
              <a:buNone/>
            </a:pPr>
            <a:r>
              <a:rPr lang="en-IN" sz="2000" b="1" dirty="0">
                <a:latin typeface="Times New Roman" panose="02020603050405020304" pitchFamily="18" charset="0"/>
                <a:cs typeface="Times New Roman" panose="02020603050405020304" pitchFamily="18" charset="0"/>
              </a:rPr>
              <a:t>    );</a:t>
            </a:r>
          </a:p>
          <a:p>
            <a:pPr marL="0" indent="0">
              <a:buNone/>
            </a:pPr>
            <a:r>
              <a:rPr lang="en-IN" sz="2000" b="1" dirty="0">
                <a:latin typeface="Times New Roman" panose="02020603050405020304" pitchFamily="18" charset="0"/>
                <a:cs typeface="Times New Roman" panose="02020603050405020304" pitchFamily="18" charset="0"/>
              </a:rPr>
              <a:t>  }</a:t>
            </a:r>
          </a:p>
          <a:p>
            <a:pPr marL="0" indent="0">
              <a:buNone/>
            </a:pPr>
            <a:endParaRPr lang="en-IN" sz="2000" b="1" dirty="0">
              <a:latin typeface="Times New Roman" panose="02020603050405020304" pitchFamily="18" charset="0"/>
              <a:cs typeface="Times New Roman" panose="02020603050405020304" pitchFamily="18" charset="0"/>
            </a:endParaRPr>
          </a:p>
          <a:p>
            <a:pPr marL="0" indent="0">
              <a:buNone/>
            </a:pPr>
            <a:r>
              <a:rPr lang="en-IN" sz="2000" b="1" dirty="0">
                <a:latin typeface="Times New Roman" panose="02020603050405020304" pitchFamily="18" charset="0"/>
                <a:cs typeface="Times New Roman" panose="02020603050405020304" pitchFamily="18" charset="0"/>
              </a:rPr>
              <a:t>  function App() {</a:t>
            </a:r>
          </a:p>
          <a:p>
            <a:pPr marL="0" indent="0">
              <a:buNone/>
            </a:pPr>
            <a:r>
              <a:rPr lang="en-IN" sz="2000" b="1" dirty="0">
                <a:latin typeface="Times New Roman" panose="02020603050405020304" pitchFamily="18" charset="0"/>
                <a:cs typeface="Times New Roman" panose="02020603050405020304" pitchFamily="18" charset="0"/>
              </a:rPr>
              <a:t>    </a:t>
            </a:r>
            <a:r>
              <a:rPr lang="en-IN" sz="2000" b="1" dirty="0" err="1">
                <a:latin typeface="Times New Roman" panose="02020603050405020304" pitchFamily="18" charset="0"/>
                <a:cs typeface="Times New Roman" panose="02020603050405020304" pitchFamily="18" charset="0"/>
              </a:rPr>
              <a:t>const</a:t>
            </a:r>
            <a:r>
              <a:rPr lang="en-IN" sz="2000" b="1" dirty="0">
                <a:latin typeface="Times New Roman" panose="02020603050405020304" pitchFamily="18" charset="0"/>
                <a:cs typeface="Times New Roman" panose="02020603050405020304" pitchFamily="18" charset="0"/>
              </a:rPr>
              <a:t> issues = [</a:t>
            </a:r>
          </a:p>
          <a:p>
            <a:pPr marL="0" indent="0">
              <a:buNone/>
            </a:pPr>
            <a:r>
              <a:rPr lang="en-IN" sz="2000" b="1" dirty="0">
                <a:latin typeface="Times New Roman" panose="02020603050405020304" pitchFamily="18" charset="0"/>
                <a:cs typeface="Times New Roman" panose="02020603050405020304" pitchFamily="18" charset="0"/>
              </a:rPr>
              <a:t>      { id: 1, title: 'Bug 1' },</a:t>
            </a:r>
          </a:p>
          <a:p>
            <a:pPr marL="0" indent="0">
              <a:buNone/>
            </a:pPr>
            <a:r>
              <a:rPr lang="en-IN" sz="2000" b="1" dirty="0">
                <a:latin typeface="Times New Roman" panose="02020603050405020304" pitchFamily="18" charset="0"/>
                <a:cs typeface="Times New Roman" panose="02020603050405020304" pitchFamily="18" charset="0"/>
              </a:rPr>
              <a:t>      { id: 2, title: 'Bug 2' },</a:t>
            </a:r>
          </a:p>
          <a:p>
            <a:pPr marL="0" indent="0">
              <a:buNone/>
            </a:pPr>
            <a:r>
              <a:rPr lang="en-IN" sz="2000" b="1" dirty="0">
                <a:latin typeface="Times New Roman" panose="02020603050405020304" pitchFamily="18" charset="0"/>
                <a:cs typeface="Times New Roman" panose="02020603050405020304" pitchFamily="18" charset="0"/>
              </a:rPr>
              <a:t>    ];</a:t>
            </a:r>
          </a:p>
          <a:p>
            <a:pPr marL="0" indent="0">
              <a:buNone/>
            </a:pPr>
            <a:r>
              <a:rPr lang="en-IN" sz="2000" b="1" dirty="0">
                <a:latin typeface="Times New Roman" panose="02020603050405020304" pitchFamily="18" charset="0"/>
                <a:cs typeface="Times New Roman" panose="02020603050405020304" pitchFamily="18" charset="0"/>
              </a:rPr>
              <a:t>    return &lt;</a:t>
            </a:r>
            <a:r>
              <a:rPr lang="en-IN" sz="2000" b="1" dirty="0" err="1">
                <a:latin typeface="Times New Roman" panose="02020603050405020304" pitchFamily="18" charset="0"/>
                <a:cs typeface="Times New Roman" panose="02020603050405020304" pitchFamily="18" charset="0"/>
              </a:rPr>
              <a:t>IssueList</a:t>
            </a:r>
            <a:r>
              <a:rPr lang="en-IN" sz="2000" b="1" dirty="0">
                <a:latin typeface="Times New Roman" panose="02020603050405020304" pitchFamily="18" charset="0"/>
                <a:cs typeface="Times New Roman" panose="02020603050405020304" pitchFamily="18" charset="0"/>
              </a:rPr>
              <a:t> issues={issues} /&gt;;</a:t>
            </a:r>
          </a:p>
          <a:p>
            <a:pPr marL="0" indent="0">
              <a:buNone/>
            </a:pPr>
            <a:r>
              <a:rPr lang="en-IN" sz="2000" b="1" dirty="0">
                <a:latin typeface="Times New Roman" panose="02020603050405020304" pitchFamily="18" charset="0"/>
                <a:cs typeface="Times New Roman" panose="02020603050405020304" pitchFamily="18" charset="0"/>
              </a:rPr>
              <a:t>  }</a:t>
            </a:r>
          </a:p>
          <a:p>
            <a:pPr marL="0" indent="0">
              <a:buNone/>
            </a:pPr>
            <a:r>
              <a:rPr lang="en-IN" sz="2000" b="1" dirty="0">
                <a:latin typeface="Times New Roman" panose="02020603050405020304" pitchFamily="18" charset="0"/>
                <a:cs typeface="Times New Roman" panose="02020603050405020304" pitchFamily="18" charset="0"/>
              </a:rPr>
              <a:t>  ```</a:t>
            </a:r>
          </a:p>
          <a:p>
            <a:pPr marL="0" indent="0">
              <a:buNone/>
            </a:pPr>
            <a:endParaRPr lang="en-IN"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13911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485900"/>
            <a:ext cx="10630989" cy="5372098"/>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Key Points:  </a:t>
            </a:r>
          </a:p>
          <a:p>
            <a:pPr marL="0" indent="0">
              <a:buNone/>
            </a:pPr>
            <a:r>
              <a:rPr lang="en-US" sz="2000" dirty="0">
                <a:latin typeface="Times New Roman" panose="02020603050405020304" pitchFamily="18" charset="0"/>
                <a:cs typeface="Times New Roman" panose="02020603050405020304" pitchFamily="18" charset="0"/>
              </a:rPr>
              <a:t>  - Components can render lists dynamically based on data.</a:t>
            </a:r>
          </a:p>
          <a:p>
            <a:pPr marL="0" indent="0">
              <a:buNone/>
            </a:pPr>
            <a:r>
              <a:rPr lang="en-US" sz="2000" dirty="0">
                <a:latin typeface="Times New Roman" panose="02020603050405020304" pitchFamily="18" charset="0"/>
                <a:cs typeface="Times New Roman" panose="02020603050405020304" pitchFamily="18" charset="0"/>
              </a:rPr>
              <a:t>  - Data-driven UI: The composition of components changes based on the data passed to them.</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54717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85925"/>
            <a:ext cx="10515600" cy="4491038"/>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React Components   are the foundation of building scalable, maintainable, and dynamic UIs.</a:t>
            </a:r>
          </a:p>
          <a:p>
            <a:pPr marL="0" indent="0">
              <a:buNone/>
            </a:pPr>
            <a:r>
              <a:rPr lang="en-US" sz="2000" dirty="0">
                <a:latin typeface="Times New Roman" panose="02020603050405020304" pitchFamily="18" charset="0"/>
                <a:cs typeface="Times New Roman" panose="02020603050405020304" pitchFamily="18" charset="0"/>
              </a:rPr>
              <a:t>- Key concepts:</a:t>
            </a:r>
          </a:p>
          <a:p>
            <a:pPr marL="0" indent="0">
              <a:buNone/>
            </a:pPr>
            <a:r>
              <a:rPr lang="en-US" sz="2000" dirty="0">
                <a:latin typeface="Times New Roman" panose="02020603050405020304" pitchFamily="18" charset="0"/>
                <a:cs typeface="Times New Roman" panose="02020603050405020304" pitchFamily="18" charset="0"/>
              </a:rPr>
              <a:t>  -   Issue Tracker   demonstrates the need for clear component separation.</a:t>
            </a:r>
          </a:p>
          <a:p>
            <a:pPr marL="0" indent="0">
              <a:buNone/>
            </a:pPr>
            <a:r>
              <a:rPr lang="en-US" sz="2000" dirty="0">
                <a:latin typeface="Times New Roman" panose="02020603050405020304" pitchFamily="18" charset="0"/>
                <a:cs typeface="Times New Roman" panose="02020603050405020304" pitchFamily="18" charset="0"/>
              </a:rPr>
              <a:t>  -   Class Components   provide more control over state and lifecycle.</a:t>
            </a:r>
          </a:p>
          <a:p>
            <a:pPr marL="0" indent="0">
              <a:buNone/>
            </a:pPr>
            <a:r>
              <a:rPr lang="en-US" sz="2000" dirty="0">
                <a:latin typeface="Times New Roman" panose="02020603050405020304" pitchFamily="18" charset="0"/>
                <a:cs typeface="Times New Roman" panose="02020603050405020304" pitchFamily="18" charset="0"/>
              </a:rPr>
              <a:t>  -   Composing Components   leads to modular, reusable code.</a:t>
            </a:r>
          </a:p>
          <a:p>
            <a:pPr marL="0" indent="0">
              <a:buNone/>
            </a:pPr>
            <a:r>
              <a:rPr lang="en-US" sz="2000" dirty="0">
                <a:latin typeface="Times New Roman" panose="02020603050405020304" pitchFamily="18" charset="0"/>
                <a:cs typeface="Times New Roman" panose="02020603050405020304" pitchFamily="18" charset="0"/>
              </a:rPr>
              <a:t>  -   Props   and   Children   are key ways to pass and manage data in React.</a:t>
            </a:r>
          </a:p>
          <a:p>
            <a:pPr marL="0" indent="0">
              <a:buNone/>
            </a:pPr>
            <a:r>
              <a:rPr lang="en-US" sz="2000" dirty="0">
                <a:latin typeface="Times New Roman" panose="02020603050405020304" pitchFamily="18" charset="0"/>
                <a:cs typeface="Times New Roman" panose="02020603050405020304" pitchFamily="18" charset="0"/>
              </a:rPr>
              <a:t>  -   Dynamic Composition   helps build flexible, data-driven UIs.</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IN" sz="20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4270EF6B-D542-C8D3-86C5-C77ACA52252E}"/>
              </a:ext>
            </a:extLst>
          </p:cNvPr>
          <p:cNvSpPr txBox="1"/>
          <p:nvPr/>
        </p:nvSpPr>
        <p:spPr>
          <a:xfrm>
            <a:off x="3143250" y="685800"/>
            <a:ext cx="2165786" cy="523220"/>
          </a:xfrm>
          <a:prstGeom prst="rect">
            <a:avLst/>
          </a:prstGeom>
          <a:noFill/>
        </p:spPr>
        <p:txBody>
          <a:bodyPr wrap="none" rtlCol="0">
            <a:spAutoFit/>
          </a:bodyPr>
          <a:lstStyle/>
          <a:p>
            <a:r>
              <a:rPr lang="en-US" sz="2800" b="1" dirty="0"/>
              <a:t>CONCLUSION</a:t>
            </a:r>
          </a:p>
        </p:txBody>
      </p:sp>
    </p:spTree>
    <p:extLst>
      <p:ext uri="{BB962C8B-B14F-4D97-AF65-F5344CB8AC3E}">
        <p14:creationId xmlns:p14="http://schemas.microsoft.com/office/powerpoint/2010/main" val="3108683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221CA1-5BC3-DD8E-75BB-0181CF707B7F}"/>
              </a:ext>
            </a:extLst>
          </p:cNvPr>
          <p:cNvSpPr>
            <a:spLocks noGrp="1" noChangeArrowheads="1"/>
          </p:cNvSpPr>
          <p:nvPr>
            <p:ph idx="1"/>
          </p:nvPr>
        </p:nvSpPr>
        <p:spPr bwMode="auto">
          <a:xfrm>
            <a:off x="838200" y="1472416"/>
            <a:ext cx="9423221"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rPr>
              <a:t>What is it?</a:t>
            </a:r>
            <a:endParaRPr kumimoji="0" lang="en-US" altLang="en-US"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Web application framework for Node.js.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Simplifies routing and handling HTTP requests.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Minimal and flexible, allowing developers to build robust APIs.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1" i="0" u="none" strike="noStrike" cap="none" normalizeH="0" baseline="0" dirty="0">
                <a:ln>
                  <a:noFill/>
                </a:ln>
                <a:solidFill>
                  <a:schemeClr val="tx1"/>
                </a:solidFill>
                <a:effectLst/>
              </a:rPr>
              <a:t>Key Features:</a:t>
            </a:r>
            <a:endParaRPr kumimoji="0" lang="en-US" altLang="en-US"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Middleware support.</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Routing and URL management.</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a:ln>
                  <a:noFill/>
                </a:ln>
                <a:solidFill>
                  <a:schemeClr val="tx1"/>
                </a:solidFill>
                <a:effectLst/>
              </a:rPr>
              <a:t>Easy integration with databases.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endParaRPr>
          </a:p>
        </p:txBody>
      </p:sp>
      <p:sp>
        <p:nvSpPr>
          <p:cNvPr id="4" name="TextBox 3">
            <a:extLst>
              <a:ext uri="{FF2B5EF4-FFF2-40B4-BE49-F238E27FC236}">
                <a16:creationId xmlns:a16="http://schemas.microsoft.com/office/drawing/2014/main" id="{644F40F2-E24D-CA97-F1BF-2EC66F6697C2}"/>
              </a:ext>
            </a:extLst>
          </p:cNvPr>
          <p:cNvSpPr txBox="1"/>
          <p:nvPr/>
        </p:nvSpPr>
        <p:spPr>
          <a:xfrm>
            <a:off x="3114675" y="642938"/>
            <a:ext cx="3636958" cy="523220"/>
          </a:xfrm>
          <a:prstGeom prst="rect">
            <a:avLst/>
          </a:prstGeom>
          <a:noFill/>
        </p:spPr>
        <p:txBody>
          <a:bodyPr wrap="none" rtlCol="0">
            <a:spAutoFit/>
          </a:bodyPr>
          <a:lstStyle/>
          <a:p>
            <a:r>
              <a:rPr lang="en-US" sz="2800" b="1" dirty="0"/>
              <a:t>Express.js (Framework)</a:t>
            </a:r>
          </a:p>
        </p:txBody>
      </p:sp>
    </p:spTree>
    <p:extLst>
      <p:ext uri="{BB962C8B-B14F-4D97-AF65-F5344CB8AC3E}">
        <p14:creationId xmlns:p14="http://schemas.microsoft.com/office/powerpoint/2010/main" val="1051347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366A07-20B7-1765-CB9F-30D626855A51}"/>
              </a:ext>
            </a:extLst>
          </p:cNvPr>
          <p:cNvSpPr>
            <a:spLocks noGrp="1"/>
          </p:cNvSpPr>
          <p:nvPr>
            <p:ph idx="1"/>
          </p:nvPr>
        </p:nvSpPr>
        <p:spPr/>
        <p:txBody>
          <a:bodyPr/>
          <a:lstStyle/>
          <a:p>
            <a:pPr>
              <a:buFont typeface="Arial" panose="020B0604020202020204" pitchFamily="34" charset="0"/>
              <a:buChar char="•"/>
            </a:pPr>
            <a:r>
              <a:rPr lang="en-US" b="1" dirty="0"/>
              <a:t>What is it?</a:t>
            </a:r>
            <a:endParaRPr lang="en-US" dirty="0"/>
          </a:p>
          <a:p>
            <a:pPr marL="742950" lvl="1" indent="-285750">
              <a:buFont typeface="Arial" panose="020B0604020202020204" pitchFamily="34" charset="0"/>
              <a:buChar char="•"/>
            </a:pPr>
            <a:r>
              <a:rPr lang="en-US" dirty="0"/>
              <a:t>A JavaScript library for building user interfaces (UIs).</a:t>
            </a:r>
          </a:p>
          <a:p>
            <a:pPr marL="742950" lvl="1" indent="-285750">
              <a:buFont typeface="Arial" panose="020B0604020202020204" pitchFamily="34" charset="0"/>
              <a:buChar char="•"/>
            </a:pPr>
            <a:r>
              <a:rPr lang="en-US" dirty="0"/>
              <a:t>Developed by Facebook.</a:t>
            </a:r>
          </a:p>
          <a:p>
            <a:pPr marL="742950" lvl="1" indent="-285750">
              <a:buFont typeface="Arial" panose="020B0604020202020204" pitchFamily="34" charset="0"/>
              <a:buChar char="•"/>
            </a:pPr>
            <a:r>
              <a:rPr lang="en-US" dirty="0"/>
              <a:t>Focuses on creating reusable UI components.</a:t>
            </a:r>
          </a:p>
          <a:p>
            <a:pPr>
              <a:buFont typeface="Arial" panose="020B0604020202020204" pitchFamily="34" charset="0"/>
              <a:buChar char="•"/>
            </a:pPr>
            <a:r>
              <a:rPr lang="en-US" b="1" dirty="0"/>
              <a:t>Features:</a:t>
            </a:r>
            <a:endParaRPr lang="en-US" dirty="0"/>
          </a:p>
          <a:p>
            <a:pPr marL="742950" lvl="1" indent="-285750">
              <a:buFont typeface="Arial" panose="020B0604020202020204" pitchFamily="34" charset="0"/>
              <a:buChar char="•"/>
            </a:pPr>
            <a:r>
              <a:rPr lang="en-US" dirty="0"/>
              <a:t>Virtual DOM for fast rendering.</a:t>
            </a:r>
          </a:p>
          <a:p>
            <a:pPr marL="742950" lvl="1" indent="-285750">
              <a:buFont typeface="Arial" panose="020B0604020202020204" pitchFamily="34" charset="0"/>
              <a:buChar char="•"/>
            </a:pPr>
            <a:r>
              <a:rPr lang="en-US" dirty="0"/>
              <a:t>Component-based architecture.</a:t>
            </a:r>
          </a:p>
          <a:p>
            <a:pPr marL="742950" lvl="1" indent="-285750">
              <a:buFont typeface="Arial" panose="020B0604020202020204" pitchFamily="34" charset="0"/>
              <a:buChar char="•"/>
            </a:pPr>
            <a:r>
              <a:rPr lang="en-US" dirty="0"/>
              <a:t>One-way data binding.</a:t>
            </a:r>
          </a:p>
          <a:p>
            <a:pPr marL="742950" lvl="1" indent="-285750">
              <a:buFont typeface="Arial" panose="020B0604020202020204" pitchFamily="34" charset="0"/>
              <a:buChar char="•"/>
            </a:pPr>
            <a:r>
              <a:rPr lang="en-US" dirty="0"/>
              <a:t>State management using tools like Redux or Context API.</a:t>
            </a:r>
          </a:p>
        </p:txBody>
      </p:sp>
      <p:sp>
        <p:nvSpPr>
          <p:cNvPr id="4" name="TextBox 3">
            <a:extLst>
              <a:ext uri="{FF2B5EF4-FFF2-40B4-BE49-F238E27FC236}">
                <a16:creationId xmlns:a16="http://schemas.microsoft.com/office/drawing/2014/main" id="{D8DCA167-E40D-4497-DD82-BC639AEE5703}"/>
              </a:ext>
            </a:extLst>
          </p:cNvPr>
          <p:cNvSpPr txBox="1"/>
          <p:nvPr/>
        </p:nvSpPr>
        <p:spPr>
          <a:xfrm>
            <a:off x="3629025" y="671513"/>
            <a:ext cx="3849131" cy="523220"/>
          </a:xfrm>
          <a:prstGeom prst="rect">
            <a:avLst/>
          </a:prstGeom>
          <a:noFill/>
        </p:spPr>
        <p:txBody>
          <a:bodyPr wrap="none" rtlCol="0">
            <a:spAutoFit/>
          </a:bodyPr>
          <a:lstStyle/>
          <a:p>
            <a:r>
              <a:rPr lang="en-US" sz="2800" b="1" dirty="0"/>
              <a:t>React (front-End Library)</a:t>
            </a:r>
          </a:p>
        </p:txBody>
      </p:sp>
    </p:spTree>
    <p:extLst>
      <p:ext uri="{BB962C8B-B14F-4D97-AF65-F5344CB8AC3E}">
        <p14:creationId xmlns:p14="http://schemas.microsoft.com/office/powerpoint/2010/main" val="1314307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592818"/>
          </a:xfrm>
        </p:spPr>
        <p:txBody>
          <a:bodyPr>
            <a:normAutofit/>
          </a:bodyPr>
          <a:lstStyle/>
          <a:p>
            <a:pPr algn="ctr"/>
            <a:r>
              <a:rPr lang="en-IN" sz="2800" b="1" dirty="0">
                <a:latin typeface="Times New Roman" panose="02020603050405020304" pitchFamily="18" charset="0"/>
                <a:cs typeface="Times New Roman" panose="02020603050405020304" pitchFamily="18" charset="0"/>
              </a:rPr>
              <a:t>Node.js (Runtime Environment)</a:t>
            </a:r>
          </a:p>
        </p:txBody>
      </p:sp>
      <p:sp>
        <p:nvSpPr>
          <p:cNvPr id="3" name="Content Placeholder 2"/>
          <p:cNvSpPr>
            <a:spLocks noGrp="1"/>
          </p:cNvSpPr>
          <p:nvPr>
            <p:ph idx="1"/>
          </p:nvPr>
        </p:nvSpPr>
        <p:spPr>
          <a:xfrm>
            <a:off x="838200" y="1088571"/>
            <a:ext cx="10515600" cy="5088392"/>
          </a:xfrm>
        </p:spPr>
        <p:txBody>
          <a:bodyPr>
            <a:normAutofit/>
          </a:bodyPr>
          <a:lstStyle/>
          <a:p>
            <a:pPr marL="0" indent="0">
              <a:buNone/>
            </a:pPr>
            <a:r>
              <a:rPr lang="en-US" sz="2000" dirty="0">
                <a:latin typeface="Times New Roman" panose="02020603050405020304" pitchFamily="18" charset="0"/>
                <a:cs typeface="Times New Roman" panose="02020603050405020304" pitchFamily="18" charset="0"/>
              </a:rPr>
              <a:t>What is it?</a:t>
            </a:r>
          </a:p>
          <a:p>
            <a:pPr marL="0" indent="0">
              <a:buNone/>
            </a:pPr>
            <a:r>
              <a:rPr lang="en-US" sz="2000" dirty="0">
                <a:latin typeface="Times New Roman" panose="02020603050405020304" pitchFamily="18" charset="0"/>
                <a:cs typeface="Times New Roman" panose="02020603050405020304" pitchFamily="18" charset="0"/>
              </a:rPr>
              <a:t>  - JavaScript runtime built on Chrome’s V8 engine.</a:t>
            </a:r>
          </a:p>
          <a:p>
            <a:pPr marL="0" indent="0">
              <a:buNone/>
            </a:pPr>
            <a:r>
              <a:rPr lang="en-US" sz="2000" dirty="0">
                <a:latin typeface="Times New Roman" panose="02020603050405020304" pitchFamily="18" charset="0"/>
                <a:cs typeface="Times New Roman" panose="02020603050405020304" pitchFamily="18" charset="0"/>
              </a:rPr>
              <a:t>  - Allows running JavaScript on the server-side.</a:t>
            </a:r>
          </a:p>
          <a:p>
            <a:pPr marL="0" indent="0">
              <a:buNone/>
            </a:pPr>
            <a:r>
              <a:rPr lang="en-US" sz="2000" dirty="0">
                <a:latin typeface="Times New Roman" panose="02020603050405020304" pitchFamily="18" charset="0"/>
                <a:cs typeface="Times New Roman" panose="02020603050405020304" pitchFamily="18" charset="0"/>
              </a:rPr>
              <a:t>- **Key Features:**</a:t>
            </a:r>
          </a:p>
          <a:p>
            <a:pPr marL="0" indent="0">
              <a:buNone/>
            </a:pPr>
            <a:r>
              <a:rPr lang="en-US" sz="2000" dirty="0">
                <a:latin typeface="Times New Roman" panose="02020603050405020304" pitchFamily="18" charset="0"/>
                <a:cs typeface="Times New Roman" panose="02020603050405020304" pitchFamily="18" charset="0"/>
              </a:rPr>
              <a:t>  - Non-blocking, asynchronous I/O.</a:t>
            </a:r>
          </a:p>
          <a:p>
            <a:pPr marL="0" indent="0">
              <a:buNone/>
            </a:pPr>
            <a:r>
              <a:rPr lang="en-US" sz="2000" dirty="0">
                <a:latin typeface="Times New Roman" panose="02020603050405020304" pitchFamily="18" charset="0"/>
                <a:cs typeface="Times New Roman" panose="02020603050405020304" pitchFamily="18" charset="0"/>
              </a:rPr>
              <a:t>  - Fast execution due to the V8 engine.</a:t>
            </a:r>
          </a:p>
          <a:p>
            <a:pPr marL="0" indent="0">
              <a:buNone/>
            </a:pPr>
            <a:r>
              <a:rPr lang="en-US" sz="2000" dirty="0">
                <a:latin typeface="Times New Roman" panose="02020603050405020304" pitchFamily="18" charset="0"/>
                <a:cs typeface="Times New Roman" panose="02020603050405020304" pitchFamily="18" charset="0"/>
              </a:rPr>
              <a:t>  - Ideal for building scalable applications.</a:t>
            </a:r>
          </a:p>
          <a:p>
            <a:pPr marL="0" indent="0">
              <a:buNone/>
            </a:pPr>
            <a:r>
              <a:rPr lang="en-US" sz="2000" dirty="0">
                <a:latin typeface="Times New Roman" panose="02020603050405020304" pitchFamily="18" charset="0"/>
                <a:cs typeface="Times New Roman" panose="02020603050405020304" pitchFamily="18" charset="0"/>
              </a:rPr>
              <a:t>  - Uses </a:t>
            </a:r>
            <a:r>
              <a:rPr lang="en-US" sz="2000" dirty="0" err="1">
                <a:latin typeface="Times New Roman" panose="02020603050405020304" pitchFamily="18" charset="0"/>
                <a:cs typeface="Times New Roman" panose="02020603050405020304" pitchFamily="18" charset="0"/>
              </a:rPr>
              <a:t>npm</a:t>
            </a:r>
            <a:r>
              <a:rPr lang="en-US" sz="2000" dirty="0">
                <a:latin typeface="Times New Roman" panose="02020603050405020304" pitchFamily="18" charset="0"/>
                <a:cs typeface="Times New Roman" panose="02020603050405020304" pitchFamily="18" charset="0"/>
              </a:rPr>
              <a:t> (Node Package Manager) for dependency management.</a:t>
            </a:r>
          </a:p>
          <a:p>
            <a:pPr marL="0" indent="0">
              <a:buNone/>
            </a:pPr>
            <a:endParaRPr lang="en-US" sz="2000" dirty="0">
              <a:latin typeface="Times New Roman" panose="02020603050405020304" pitchFamily="18" charset="0"/>
              <a:cs typeface="Times New Roman" panose="02020603050405020304" pitchFamily="18" charset="0"/>
            </a:endParaRPr>
          </a:p>
          <a:p>
            <a:pPr marL="0" indent="0">
              <a:buNone/>
            </a:pP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8949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85888"/>
            <a:ext cx="10515600" cy="4791074"/>
          </a:xfrm>
        </p:spPr>
        <p:txBody>
          <a:bodyPr/>
          <a:lstStyle/>
          <a:p>
            <a:pPr algn="just"/>
            <a:r>
              <a:rPr lang="en-US" sz="2000" dirty="0">
                <a:latin typeface="Times New Roman" panose="02020603050405020304" pitchFamily="18" charset="0"/>
                <a:cs typeface="Times New Roman" panose="02020603050405020304" pitchFamily="18" charset="0"/>
              </a:rPr>
              <a:t>Frontend: React fetches data and renders components.</a:t>
            </a:r>
          </a:p>
          <a:p>
            <a:pPr algn="just"/>
            <a:r>
              <a:rPr lang="en-US" sz="2000" dirty="0">
                <a:latin typeface="Times New Roman" panose="02020603050405020304" pitchFamily="18" charset="0"/>
                <a:cs typeface="Times New Roman" panose="02020603050405020304" pitchFamily="18" charset="0"/>
              </a:rPr>
              <a:t>Backend: Express handles HTTP requests and serves the API.</a:t>
            </a:r>
          </a:p>
          <a:p>
            <a:pPr algn="just"/>
            <a:r>
              <a:rPr lang="en-US" sz="2000" dirty="0">
                <a:latin typeface="Times New Roman" panose="02020603050405020304" pitchFamily="18" charset="0"/>
                <a:cs typeface="Times New Roman" panose="02020603050405020304" pitchFamily="18" charset="0"/>
              </a:rPr>
              <a:t>Database: MongoDB stores and manages data.</a:t>
            </a:r>
          </a:p>
          <a:p>
            <a:pPr algn="just"/>
            <a:r>
              <a:rPr lang="en-US" sz="2000" dirty="0">
                <a:latin typeface="Times New Roman" panose="02020603050405020304" pitchFamily="18" charset="0"/>
                <a:cs typeface="Times New Roman" panose="02020603050405020304" pitchFamily="18" charset="0"/>
              </a:rPr>
              <a:t>Node.js: Runs the server and integrates all components.</a:t>
            </a:r>
          </a:p>
          <a:p>
            <a:pPr algn="just"/>
            <a:endParaRPr lang="en-IN" sz="2000"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04094C47-21D7-FDF7-F0DD-C0CE27DE0A90}"/>
              </a:ext>
            </a:extLst>
          </p:cNvPr>
          <p:cNvSpPr txBox="1"/>
          <p:nvPr/>
        </p:nvSpPr>
        <p:spPr>
          <a:xfrm>
            <a:off x="3871913" y="714375"/>
            <a:ext cx="5754268" cy="523220"/>
          </a:xfrm>
          <a:prstGeom prst="rect">
            <a:avLst/>
          </a:prstGeom>
          <a:noFill/>
        </p:spPr>
        <p:txBody>
          <a:bodyPr wrap="none" rtlCol="0">
            <a:spAutoFit/>
          </a:bodyPr>
          <a:lstStyle/>
          <a:p>
            <a:r>
              <a:rPr lang="en-US" sz="2800" b="1" dirty="0"/>
              <a:t>How the MERN Stack Works Together</a:t>
            </a:r>
          </a:p>
        </p:txBody>
      </p:sp>
    </p:spTree>
    <p:extLst>
      <p:ext uri="{BB962C8B-B14F-4D97-AF65-F5344CB8AC3E}">
        <p14:creationId xmlns:p14="http://schemas.microsoft.com/office/powerpoint/2010/main" val="738412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952</TotalTime>
  <Words>4210</Words>
  <Application>Microsoft Office PowerPoint</Application>
  <PresentationFormat>Widescreen</PresentationFormat>
  <Paragraphs>631</Paragraphs>
  <Slides>58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58</vt:i4>
      </vt:variant>
    </vt:vector>
  </HeadingPairs>
  <TitlesOfParts>
    <vt:vector size="64" baseType="lpstr">
      <vt:lpstr>Arial</vt:lpstr>
      <vt:lpstr>Calibri</vt:lpstr>
      <vt:lpstr>Calibri Light</vt:lpstr>
      <vt:lpstr>Cambria</vt:lpstr>
      <vt:lpstr>Times New Roman</vt:lpstr>
      <vt:lpstr>Office Theme</vt:lpstr>
      <vt:lpstr> Form enhancement and validation. Introduction to MERN</vt:lpstr>
      <vt:lpstr>Module 3</vt:lpstr>
      <vt:lpstr>PowerPoint Presentation</vt:lpstr>
      <vt:lpstr>PowerPoint Presentation</vt:lpstr>
      <vt:lpstr>PowerPoint Presentation</vt:lpstr>
      <vt:lpstr>PowerPoint Presentation</vt:lpstr>
      <vt:lpstr>PowerPoint Presentation</vt:lpstr>
      <vt:lpstr>Node.js (Runtime Environment)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Composing Components: Building Complex UIs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5</dc:title>
  <dc:creator>Pruthvi</dc:creator>
  <cp:lastModifiedBy>CMRIT CSE11</cp:lastModifiedBy>
  <cp:revision>94</cp:revision>
  <dcterms:created xsi:type="dcterms:W3CDTF">2019-04-25T02:03:44Z</dcterms:created>
  <dcterms:modified xsi:type="dcterms:W3CDTF">2025-01-28T04:40:25Z</dcterms:modified>
</cp:coreProperties>
</file>